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embeddings/oleObject4.bin" ContentType="application/vnd.openxmlformats-officedocument.oleObject"/>
  <Override PartName="/ppt/notesSlides/notesSlide2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embeddings/oleObject2.bin" ContentType="application/vnd.openxmlformats-officedocument.oleObject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wmf" ContentType="image/x-wmf"/>
  <Override PartName="/ppt/embeddings/oleObject6.bin" ContentType="application/vnd.openxmlformats-officedocument.oleObject"/>
  <Override PartName="/ppt/slides/slide25.xml" ContentType="application/vnd.openxmlformats-officedocument.presentationml.slide+xml"/>
  <Override PartName="/ppt/notesSlides/notesSlide4.xml" ContentType="application/vnd.openxmlformats-officedocument.presentationml.notesSlide+xml"/>
  <Override PartName="/ppt/embeddings/oleObject5.bin" ContentType="application/vnd.openxmlformats-officedocument.oleObject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embeddings/oleObject1.bin" ContentType="application/vnd.openxmlformats-officedocument.oleObject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embeddings/oleObject3.bin" ContentType="application/vnd.openxmlformats-officedocument.oleObject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embeddings/oleObject7.bin" ContentType="application/vnd.openxmlformats-officedocument.oleObject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embeddings/oleObject12.bin" ContentType="application/vnd.openxmlformats-officedocument.oleObject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embeddings/oleObject10.bin" ContentType="application/vnd.openxmlformats-officedocument.oleObject"/>
  <Override PartName="/ppt/presProps.xml" ContentType="application/vnd.openxmlformats-officedocument.presentationml.presProps+xml"/>
  <Default Extension="vml" ContentType="application/vnd.openxmlformats-officedocument.vmlDrawing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ppt/embeddings/oleObject9.bin" ContentType="application/vnd.openxmlformats-officedocument.oleObject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embeddings/oleObject11.bin" ContentType="application/vnd.openxmlformats-officedocument.oleObject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embeddings/oleObject8.bin" ContentType="application/vnd.openxmlformats-officedocument.oleObject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84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58" r:id="rId4"/>
    <p:sldId id="259" r:id="rId5"/>
    <p:sldId id="271" r:id="rId6"/>
    <p:sldId id="266" r:id="rId7"/>
    <p:sldId id="267" r:id="rId8"/>
    <p:sldId id="268" r:id="rId9"/>
    <p:sldId id="269" r:id="rId10"/>
    <p:sldId id="270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3" r:id="rId21"/>
    <p:sldId id="281" r:id="rId22"/>
    <p:sldId id="282" r:id="rId23"/>
    <p:sldId id="288" r:id="rId24"/>
    <p:sldId id="289" r:id="rId25"/>
    <p:sldId id="260" r:id="rId26"/>
    <p:sldId id="261" r:id="rId27"/>
    <p:sldId id="262" r:id="rId28"/>
    <p:sldId id="263" r:id="rId29"/>
    <p:sldId id="264" r:id="rId30"/>
    <p:sldId id="26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14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presProps" Target="presProps.xml"/><Relationship Id="rId31" Type="http://schemas.openxmlformats.org/officeDocument/2006/relationships/slide" Target="slides/slide30.xml"/><Relationship Id="rId34" Type="http://schemas.openxmlformats.org/officeDocument/2006/relationships/printerSettings" Target="printerSettings/printerSettings1.bin"/><Relationship Id="rId7" Type="http://schemas.openxmlformats.org/officeDocument/2006/relationships/slide" Target="slides/slide6.xml"/><Relationship Id="rId3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tableStyles" Target="tableStyles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1B2A96-3A93-44A3-8C17-FAC3DE08F3E5}" type="datetimeFigureOut">
              <a:rPr lang="en-US" smtClean="0"/>
              <a:pPr/>
              <a:t>5/7/12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D780AC-EE63-4687-A17A-73931DF048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F156ED-429B-49C9-86FB-9079A79EC11F}" type="datetimeFigureOut">
              <a:rPr lang="en-US" smtClean="0"/>
              <a:pPr/>
              <a:t>5/7/12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01D66-B8D5-4860-9DB4-05667CD7B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Want to look at how the notation captures the participants’ words</a:t>
            </a:r>
          </a:p>
          <a:p>
            <a:r>
              <a:rPr lang="en-US" dirty="0" smtClean="0"/>
              <a:t>How</a:t>
            </a:r>
            <a:r>
              <a:rPr lang="en-US" baseline="0" dirty="0" smtClean="0"/>
              <a:t> the different counting strategies highlight what’s changing and what’s staying the same</a:t>
            </a:r>
          </a:p>
          <a:p>
            <a:r>
              <a:rPr lang="en-US" baseline="0" dirty="0" smtClean="0"/>
              <a:t>Recursive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explicit and connections between functions and sequences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01D66-B8D5-4860-9DB4-05667CD7BAD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01D66-B8D5-4860-9DB4-05667CD7BAD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Attending to the story – each equation tells a story</a:t>
            </a:r>
          </a:p>
          <a:p>
            <a:r>
              <a:rPr lang="en-US" dirty="0" smtClean="0"/>
              <a:t>Constant rate of growth</a:t>
            </a:r>
          </a:p>
          <a:p>
            <a:r>
              <a:rPr lang="en-US" dirty="0" smtClean="0"/>
              <a:t>What does the 3</a:t>
            </a:r>
            <a:r>
              <a:rPr lang="en-US" baseline="0" dirty="0" smtClean="0"/>
              <a:t> represent in the story</a:t>
            </a:r>
          </a:p>
          <a:p>
            <a:r>
              <a:rPr lang="en-US" baseline="0" dirty="0" smtClean="0"/>
              <a:t>What’s changing and what’s not</a:t>
            </a:r>
          </a:p>
          <a:p>
            <a:r>
              <a:rPr lang="en-US" baseline="0" dirty="0" smtClean="0"/>
              <a:t>Where is the 3 – is the 3 groups of size 3 or 3 groups of something?</a:t>
            </a:r>
          </a:p>
          <a:p>
            <a:r>
              <a:rPr lang="en-US" baseline="0" dirty="0" smtClean="0"/>
              <a:t>Where is the 2 in the logo?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01D66-B8D5-4860-9DB4-05667CD7BAD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Growth is two-dimensional</a:t>
            </a:r>
          </a:p>
          <a:p>
            <a:r>
              <a:rPr lang="en-US" dirty="0" smtClean="0"/>
              <a:t>Squared</a:t>
            </a:r>
            <a:r>
              <a:rPr lang="en-US" baseline="0" dirty="0" smtClean="0"/>
              <a:t> piece, linear piece and a constant piece – attending to what’s changing and what’s staying the same</a:t>
            </a:r>
          </a:p>
          <a:p>
            <a:r>
              <a:rPr lang="en-US" baseline="0" dirty="0" smtClean="0"/>
              <a:t>Recursive – using the previous piece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01D66-B8D5-4860-9DB4-05667CD7BAD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Highlights that the change</a:t>
            </a:r>
            <a:r>
              <a:rPr lang="en-US" baseline="0" dirty="0" smtClean="0"/>
              <a:t> is linear!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01D66-B8D5-4860-9DB4-05667CD7BAD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Want</a:t>
            </a:r>
            <a:r>
              <a:rPr lang="en-US" baseline="0" dirty="0" smtClean="0"/>
              <a:t> to see the doubling, but it’s 2</a:t>
            </a:r>
            <a:r>
              <a:rPr lang="en-US" baseline="30000" dirty="0" smtClean="0"/>
              <a:t>n-1</a:t>
            </a:r>
          </a:p>
          <a:p>
            <a:r>
              <a:rPr lang="en-US" baseline="0" dirty="0" smtClean="0"/>
              <a:t>Differences in the rate of change, particularly that the rate of change is exponential</a:t>
            </a:r>
            <a:endParaRPr lang="en-US" baseline="30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01D66-B8D5-4860-9DB4-05667CD7BAD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9242BB7A-B62F-4954-8761-8DCF626C7ABD}" type="datetimeFigureOut">
              <a:rPr lang="en-US" smtClean="0"/>
              <a:pPr/>
              <a:t>5/7/12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655ADDB6-511C-4B89-A8EA-8A1A5F31F8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BB7A-B62F-4954-8761-8DCF626C7ABD}" type="datetimeFigureOut">
              <a:rPr lang="en-US" smtClean="0"/>
              <a:pPr/>
              <a:t>5/7/12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DDB6-511C-4B89-A8EA-8A1A5F31F8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BB7A-B62F-4954-8761-8DCF626C7ABD}" type="datetimeFigureOut">
              <a:rPr lang="en-US" smtClean="0"/>
              <a:pPr/>
              <a:t>5/7/12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655ADDB6-511C-4B89-A8EA-8A1A5F31F8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BB7A-B62F-4954-8761-8DCF626C7ABD}" type="datetimeFigureOut">
              <a:rPr lang="en-US" smtClean="0"/>
              <a:pPr/>
              <a:t>5/7/12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DDB6-511C-4B89-A8EA-8A1A5F31F8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9242BB7A-B62F-4954-8761-8DCF626C7ABD}" type="datetimeFigureOut">
              <a:rPr lang="en-US" smtClean="0"/>
              <a:pPr/>
              <a:t>5/7/12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655ADDB6-511C-4B89-A8EA-8A1A5F31F8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BB7A-B62F-4954-8761-8DCF626C7ABD}" type="datetimeFigureOut">
              <a:rPr lang="en-US" smtClean="0"/>
              <a:pPr/>
              <a:t>5/7/12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DDB6-511C-4B89-A8EA-8A1A5F31F8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BB7A-B62F-4954-8761-8DCF626C7ABD}" type="datetimeFigureOut">
              <a:rPr lang="en-US" smtClean="0"/>
              <a:pPr/>
              <a:t>5/7/12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DDB6-511C-4B89-A8EA-8A1A5F31F8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BB7A-B62F-4954-8761-8DCF626C7ABD}" type="datetimeFigureOut">
              <a:rPr lang="en-US" smtClean="0"/>
              <a:pPr/>
              <a:t>5/7/12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DDB6-511C-4B89-A8EA-8A1A5F31F8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BB7A-B62F-4954-8761-8DCF626C7ABD}" type="datetimeFigureOut">
              <a:rPr lang="en-US" smtClean="0"/>
              <a:pPr/>
              <a:t>5/7/12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DDB6-511C-4B89-A8EA-8A1A5F31F8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BB7A-B62F-4954-8761-8DCF626C7ABD}" type="datetimeFigureOut">
              <a:rPr lang="en-US" smtClean="0"/>
              <a:pPr/>
              <a:t>5/7/12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DDB6-511C-4B89-A8EA-8A1A5F31F8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BB7A-B62F-4954-8761-8DCF626C7ABD}" type="datetimeFigureOut">
              <a:rPr lang="en-US" smtClean="0"/>
              <a:pPr/>
              <a:t>5/7/12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DDB6-511C-4B89-A8EA-8A1A5F31F8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9242BB7A-B62F-4954-8761-8DCF626C7ABD}" type="datetimeFigureOut">
              <a:rPr lang="en-US" smtClean="0"/>
              <a:pPr/>
              <a:t>5/7/12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655ADDB6-511C-4B89-A8EA-8A1A5F31F8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oleObject5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oleObject6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oleObject7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3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oleObject8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oleObject9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20.png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image" Target="../media/image22.png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Relationship Id="rId5" Type="http://schemas.openxmlformats.org/officeDocument/2006/relationships/oleObject" Target="../embeddings/oleObject10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image" Target="../media/image24.png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23.png"/><Relationship Id="rId5" Type="http://schemas.openxmlformats.org/officeDocument/2006/relationships/oleObject" Target="../embeddings/oleObject11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oleObject12.bin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27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3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5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oleObject3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oleObject4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105400"/>
            <a:ext cx="6570722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Barbara Kuehl, Salt Lake City School District</a:t>
            </a:r>
          </a:p>
          <a:p>
            <a:r>
              <a:rPr lang="en-US" dirty="0" smtClean="0"/>
              <a:t>Scott Hendrickson, Brigham Young University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1295400"/>
            <a:ext cx="6324600" cy="2590800"/>
          </a:xfrm>
        </p:spPr>
        <p:txBody>
          <a:bodyPr>
            <a:normAutofit/>
          </a:bodyPr>
          <a:lstStyle/>
          <a:p>
            <a:r>
              <a:rPr lang="en-US" dirty="0" smtClean="0"/>
              <a:t>Connecting the Dots: Mathematical Tasks to Build an Understanding of Functions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Regina’s Logo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4648200"/>
            <a:ext cx="6781800" cy="175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For </a:t>
            </a:r>
            <a:r>
              <a:rPr lang="en-US" sz="2400" dirty="0" smtClean="0"/>
              <a:t>the </a:t>
            </a:r>
            <a:r>
              <a:rPr lang="en-US" sz="2400" dirty="0"/>
              <a:t>following sequences of figures, assume the pattern continues to grow in the same manner.  Find a rule or formula to determine the number of tiles in any size figure for that sequence. 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12355" y="1676400"/>
            <a:ext cx="733164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Strategies</a:t>
            </a:r>
            <a:endParaRPr lang="en-US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2209800"/>
            <a:ext cx="712799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A</a:t>
            </a:r>
            <a:endParaRPr lang="en-US" dirty="0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 b="25275"/>
          <a:stretch>
            <a:fillRect/>
          </a:stretch>
        </p:blipFill>
        <p:spPr bwMode="auto">
          <a:xfrm>
            <a:off x="381000" y="1981200"/>
            <a:ext cx="8549241" cy="2686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905000" y="4800600"/>
            <a:ext cx="70866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“</a:t>
            </a:r>
            <a:r>
              <a:rPr lang="en-US" sz="2000" b="1" dirty="0" smtClean="0"/>
              <a:t>Three groups of </a:t>
            </a:r>
            <a:r>
              <a:rPr lang="en-US" sz="2000" b="1" i="1" dirty="0" smtClean="0"/>
              <a:t>size n</a:t>
            </a:r>
            <a:r>
              <a:rPr lang="en-US" sz="2000" dirty="0" smtClean="0"/>
              <a:t> </a:t>
            </a:r>
            <a:r>
              <a:rPr lang="en-US" sz="2000" b="1" dirty="0" smtClean="0"/>
              <a:t>+ 2 extra tiles</a:t>
            </a:r>
            <a:r>
              <a:rPr lang="en-US" sz="2000" dirty="0" smtClean="0"/>
              <a:t>” </a:t>
            </a:r>
            <a:r>
              <a:rPr lang="en-US" sz="2000" dirty="0" smtClean="0">
                <a:sym typeface="Symbol"/>
              </a:rPr>
              <a:t>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The 2 extra tiles remain the same throughout all of the figures, while the number of tiles in the groups grows at a constant rate.</a:t>
            </a:r>
          </a:p>
          <a:p>
            <a:endParaRPr lang="en-US" dirty="0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6400800" y="4724400"/>
          <a:ext cx="1981200" cy="410519"/>
        </p:xfrm>
        <a:graphic>
          <a:graphicData uri="http://schemas.openxmlformats.org/presentationml/2006/ole">
            <p:oleObj spid="_x0000_s21506" name="Equation" r:id="rId4" imgW="609600" imgH="1270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B</a:t>
            </a:r>
            <a:endParaRPr lang="en-US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/>
          <a:srcRect t="975" b="30469"/>
          <a:stretch>
            <a:fillRect/>
          </a:stretch>
        </p:blipFill>
        <p:spPr bwMode="auto">
          <a:xfrm>
            <a:off x="528150" y="1752600"/>
            <a:ext cx="861585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057400" y="4800600"/>
            <a:ext cx="64770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“</a:t>
            </a:r>
            <a:r>
              <a:rPr lang="en-US" sz="2000" b="1" i="1" dirty="0" smtClean="0"/>
              <a:t>n</a:t>
            </a:r>
            <a:r>
              <a:rPr lang="en-US" sz="2000" b="1" dirty="0" smtClean="0"/>
              <a:t> groups of </a:t>
            </a:r>
            <a:r>
              <a:rPr lang="en-US" sz="2000" b="1" i="1" dirty="0" smtClean="0"/>
              <a:t>size </a:t>
            </a:r>
            <a:r>
              <a:rPr lang="en-US" sz="2000" b="1" dirty="0" smtClean="0"/>
              <a:t>3</a:t>
            </a:r>
            <a:r>
              <a:rPr lang="en-US" sz="2000" dirty="0" smtClean="0"/>
              <a:t> </a:t>
            </a:r>
            <a:r>
              <a:rPr lang="en-US" sz="2000" b="1" dirty="0" smtClean="0"/>
              <a:t>+ 2 extra tiles</a:t>
            </a:r>
            <a:r>
              <a:rPr lang="en-US" sz="2000" dirty="0" smtClean="0"/>
              <a:t>” </a:t>
            </a:r>
            <a:r>
              <a:rPr lang="en-US" sz="2000" dirty="0" smtClean="0">
                <a:sym typeface="Symbol"/>
              </a:rPr>
              <a:t>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The 2 extra tiles remain the same throughout all of the figures, while the number of groups of three tiles grows at a constant rate.</a:t>
            </a:r>
          </a:p>
          <a:p>
            <a:r>
              <a:rPr lang="en-US" sz="2000" dirty="0" smtClean="0"/>
              <a:t> </a:t>
            </a:r>
          </a:p>
          <a:p>
            <a:endParaRPr lang="en-US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5943600" y="4724400"/>
          <a:ext cx="2471945" cy="447675"/>
        </p:xfrm>
        <a:graphic>
          <a:graphicData uri="http://schemas.openxmlformats.org/presentationml/2006/ole">
            <p:oleObj spid="_x0000_s20481" name="Equation" r:id="rId4" imgW="698500" imgH="1270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C</a:t>
            </a:r>
            <a:endParaRPr lang="en-US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/>
          <a:srcRect t="2795" b="21601"/>
          <a:stretch>
            <a:fillRect/>
          </a:stretch>
        </p:blipFill>
        <p:spPr bwMode="auto">
          <a:xfrm>
            <a:off x="533400" y="1752600"/>
            <a:ext cx="8435559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514600" y="4953000"/>
            <a:ext cx="58674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“</a:t>
            </a:r>
            <a:r>
              <a:rPr lang="en-US" sz="2000" b="1" dirty="0" smtClean="0"/>
              <a:t>A middle tower of </a:t>
            </a:r>
            <a:r>
              <a:rPr lang="en-US" sz="2000" b="1" i="1" dirty="0" smtClean="0"/>
              <a:t>size n</a:t>
            </a:r>
            <a:r>
              <a:rPr lang="en-US" sz="2000" b="1" dirty="0" smtClean="0"/>
              <a:t> + a top and a bottom (e.g., two groups) of </a:t>
            </a:r>
            <a:r>
              <a:rPr lang="en-US" sz="2000" b="1" i="1" dirty="0" smtClean="0"/>
              <a:t>size (n+1)</a:t>
            </a:r>
            <a:r>
              <a:rPr lang="en-US" sz="2000" i="1" dirty="0" smtClean="0"/>
              <a:t>” 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sym typeface="Symbol" pitchFamily="18" charset="2"/>
              </a:rPr>
              <a:t></a:t>
            </a:r>
            <a:r>
              <a:rPr lang="en-US" sz="2000" dirty="0" smtClean="0">
                <a:latin typeface="Arial" pitchFamily="34" charset="0"/>
                <a:ea typeface="Times New Roman" pitchFamily="18" charset="0"/>
              </a:rPr>
              <a:t> </a:t>
            </a:r>
            <a:endParaRPr lang="en-US" sz="2000" dirty="0" smtClean="0">
              <a:latin typeface="Times New Roman" pitchFamily="18" charset="0"/>
              <a:ea typeface="Times New Roman" pitchFamily="18" charset="0"/>
              <a:sym typeface="Symbol" pitchFamily="18" charset="2"/>
            </a:endParaRPr>
          </a:p>
          <a:p>
            <a:endParaRPr lang="en-US" dirty="0"/>
          </a:p>
        </p:txBody>
      </p:sp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4343400" y="5791200"/>
          <a:ext cx="2743200" cy="457200"/>
        </p:xfrm>
        <a:graphic>
          <a:graphicData uri="http://schemas.openxmlformats.org/presentationml/2006/ole">
            <p:oleObj spid="_x0000_s19457" name="Equation" r:id="rId4" imgW="914400" imgH="1524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Schemel’s</a:t>
            </a:r>
            <a:r>
              <a:rPr lang="en-US" dirty="0" smtClean="0"/>
              <a:t> Logo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4343400"/>
            <a:ext cx="6781800" cy="1981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/>
              <a:t>For the following sequence of figures, assume the pattern continues to grow in the same manner.  Describe what the </a:t>
            </a:r>
            <a:r>
              <a:rPr lang="en-US" sz="2400" i="1" dirty="0"/>
              <a:t>n</a:t>
            </a:r>
            <a:r>
              <a:rPr lang="en-US" sz="2400" baseline="30000" dirty="0"/>
              <a:t>th</a:t>
            </a:r>
            <a:r>
              <a:rPr lang="en-US" sz="2400" dirty="0"/>
              <a:t> figure will look like, and represent that with a rule or formula.  Compare this logo to Regina’s </a:t>
            </a:r>
            <a:r>
              <a:rPr lang="en-US" sz="2400" dirty="0" smtClean="0"/>
              <a:t>Logo.  </a:t>
            </a:r>
            <a:r>
              <a:rPr lang="en-US" sz="2400" dirty="0"/>
              <a:t>How are they similar?  How are they different?</a:t>
            </a: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/>
          <a:srcRect l="7698" r="5052" b="54371"/>
          <a:stretch>
            <a:fillRect/>
          </a:stretch>
        </p:blipFill>
        <p:spPr bwMode="auto">
          <a:xfrm>
            <a:off x="1828800" y="2057400"/>
            <a:ext cx="5181600" cy="2110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1905000"/>
            <a:ext cx="1686128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1828800" y="1905000"/>
            <a:ext cx="5334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Strategies</a:t>
            </a:r>
            <a:endParaRPr lang="en-US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/>
          <a:srcRect b="52984"/>
          <a:stretch>
            <a:fillRect/>
          </a:stretch>
        </p:blipFill>
        <p:spPr bwMode="auto">
          <a:xfrm>
            <a:off x="609600" y="2971800"/>
            <a:ext cx="6096000" cy="2102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34200" y="2819400"/>
            <a:ext cx="1676400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A</a:t>
            </a:r>
            <a:endParaRPr lang="en-US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/>
          <a:srcRect b="23256"/>
          <a:stretch>
            <a:fillRect/>
          </a:stretch>
        </p:blipFill>
        <p:spPr bwMode="auto">
          <a:xfrm>
            <a:off x="457200" y="2286000"/>
            <a:ext cx="8191501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1905000" y="5029200"/>
            <a:ext cx="6705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“the figure is made up of an</a:t>
            </a:r>
            <a:r>
              <a:rPr lang="en-US" sz="2000" b="1" dirty="0" smtClean="0"/>
              <a:t> </a:t>
            </a:r>
            <a:r>
              <a:rPr lang="en-US" sz="2000" b="1" i="1" dirty="0" smtClean="0"/>
              <a:t>n</a:t>
            </a:r>
            <a:r>
              <a:rPr lang="en-US" sz="2000" b="1" dirty="0" smtClean="0"/>
              <a:t> by </a:t>
            </a:r>
            <a:r>
              <a:rPr lang="en-US" sz="2000" b="1" i="1" dirty="0" smtClean="0"/>
              <a:t>n +2</a:t>
            </a:r>
            <a:r>
              <a:rPr lang="en-US" sz="2000" b="1" dirty="0" smtClean="0"/>
              <a:t> rectangle</a:t>
            </a:r>
            <a:r>
              <a:rPr lang="en-US" sz="2000" dirty="0" smtClean="0"/>
              <a:t>, with</a:t>
            </a:r>
            <a:r>
              <a:rPr lang="en-US" sz="2000" b="1" dirty="0" smtClean="0"/>
              <a:t> 2 extra tiles </a:t>
            </a:r>
            <a:r>
              <a:rPr lang="en-US" sz="2000" dirty="0" smtClean="0"/>
              <a:t>added on”</a:t>
            </a:r>
            <a:endParaRPr lang="en-US" sz="2000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361" name="Object 1"/>
          <p:cNvGraphicFramePr>
            <a:graphicFrameLocks noChangeAspect="1"/>
          </p:cNvGraphicFramePr>
          <p:nvPr/>
        </p:nvGraphicFramePr>
        <p:xfrm>
          <a:off x="3581400" y="5791200"/>
          <a:ext cx="2743200" cy="457200"/>
        </p:xfrm>
        <a:graphic>
          <a:graphicData uri="http://schemas.openxmlformats.org/presentationml/2006/ole">
            <p:oleObj spid="_x0000_s15361" name="Equation" r:id="rId4" imgW="939800" imgH="1524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B</a:t>
            </a:r>
            <a:endParaRPr lang="en-US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/>
          <a:srcRect b="29787"/>
          <a:stretch>
            <a:fillRect/>
          </a:stretch>
        </p:blipFill>
        <p:spPr bwMode="auto">
          <a:xfrm>
            <a:off x="533400" y="2362200"/>
            <a:ext cx="8055614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905000" y="5257800"/>
            <a:ext cx="7239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“the figure is made up of an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00CCFF"/>
                </a:solidFill>
                <a:effectLst/>
                <a:latin typeface="Arial" pitchFamily="34" charset="0"/>
                <a:ea typeface="Times New Roman" pitchFamily="18" charset="0"/>
              </a:rPr>
              <a:t>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CCFF"/>
                </a:solidFill>
                <a:effectLst/>
                <a:latin typeface="Arial" pitchFamily="34" charset="0"/>
                <a:ea typeface="Times New Roman" pitchFamily="18" charset="0"/>
              </a:rPr>
              <a:t> by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00CCFF"/>
                </a:solidFill>
                <a:effectLst/>
                <a:latin typeface="Arial" pitchFamily="34" charset="0"/>
                <a:ea typeface="Times New Roman" pitchFamily="18" charset="0"/>
              </a:rPr>
              <a:t>n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CCFF"/>
                </a:solidFill>
                <a:effectLst/>
                <a:latin typeface="Arial" pitchFamily="34" charset="0"/>
                <a:ea typeface="Times New Roman" pitchFamily="18" charset="0"/>
              </a:rPr>
              <a:t>square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plus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Arial" pitchFamily="34" charset="0"/>
                <a:ea typeface="Times New Roman" pitchFamily="18" charset="0"/>
              </a:rPr>
              <a:t>two groups of size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Arial" pitchFamily="34" charset="0"/>
                <a:ea typeface="Times New Roman" pitchFamily="18" charset="0"/>
              </a:rPr>
              <a:t>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with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</a:rPr>
              <a:t>2 extra tiles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added on”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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sym typeface="Symbol" pitchFamily="18" charset="2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723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3429000" y="5943600"/>
          <a:ext cx="2838450" cy="533400"/>
        </p:xfrm>
        <a:graphic>
          <a:graphicData uri="http://schemas.openxmlformats.org/presentationml/2006/ole">
            <p:oleObj spid="_x0000_s14340" name="Equation" r:id="rId4" imgW="901700" imgH="1651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C</a:t>
            </a:r>
            <a:endParaRPr lang="en-US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4"/>
          <a:srcRect l="-2836" b="21428"/>
          <a:stretch>
            <a:fillRect/>
          </a:stretch>
        </p:blipFill>
        <p:spPr bwMode="auto">
          <a:xfrm>
            <a:off x="304800" y="2514600"/>
            <a:ext cx="8289608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057400" y="5257800"/>
            <a:ext cx="6629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“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the next figure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is made up of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the previous figure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	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Arial" pitchFamily="34" charset="0"/>
                <a:ea typeface="Times New Roman" pitchFamily="18" charset="0"/>
              </a:rPr>
              <a:t>+ 2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Arial" pitchFamily="34" charset="0"/>
                <a:ea typeface="Times New Roman" pitchFamily="18" charset="0"/>
              </a:rPr>
              <a:t>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Arial" pitchFamily="34" charset="0"/>
                <a:ea typeface="Times New Roman" pitchFamily="18" charset="0"/>
              </a:rPr>
              <a:t>+1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tiles”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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13313" name="Object 1"/>
          <p:cNvGraphicFramePr>
            <a:graphicFrameLocks noChangeAspect="1"/>
          </p:cNvGraphicFramePr>
          <p:nvPr/>
        </p:nvGraphicFramePr>
        <p:xfrm>
          <a:off x="3657600" y="6096000"/>
          <a:ext cx="2632841" cy="457200"/>
        </p:xfrm>
        <a:graphic>
          <a:graphicData uri="http://schemas.openxmlformats.org/presentationml/2006/ole">
            <p:oleObj spid="_x0000_s13313" name="Equation" r:id="rId5" imgW="1041400" imgH="1778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Context for Growing Dots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Professional development seminar for teachers to experience functions in a new way.</a:t>
            </a:r>
          </a:p>
          <a:p>
            <a:r>
              <a:rPr lang="en-US" sz="2400" dirty="0" smtClean="0"/>
              <a:t>Ten three-hour sessions with readings and assignments.</a:t>
            </a:r>
          </a:p>
          <a:p>
            <a:r>
              <a:rPr lang="en-US" sz="2400" dirty="0" smtClean="0"/>
              <a:t>Each session had a pedagogical goal and a mathematical goal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457200"/>
            <a:ext cx="5867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Strategy C, extended</a:t>
            </a:r>
            <a:endParaRPr lang="en-US" dirty="0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810000"/>
            <a:ext cx="8334375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228600"/>
            <a:ext cx="233362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2289" name="Object 1"/>
          <p:cNvGraphicFramePr>
            <a:graphicFrameLocks noChangeAspect="1"/>
          </p:cNvGraphicFramePr>
          <p:nvPr/>
        </p:nvGraphicFramePr>
        <p:xfrm>
          <a:off x="4800600" y="2743200"/>
          <a:ext cx="3509433" cy="609600"/>
        </p:xfrm>
        <a:graphic>
          <a:graphicData uri="http://schemas.openxmlformats.org/presentationml/2006/ole">
            <p:oleObj spid="_x0000_s12289" name="Equation" r:id="rId5" imgW="1041400" imgH="1778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Jayson’s Logo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5029200"/>
            <a:ext cx="6934200" cy="144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For the following sequence of figures, assume the pattern continues to grow in the same manner.  Describe what the </a:t>
            </a:r>
            <a:r>
              <a:rPr lang="en-US" sz="2000" i="1" dirty="0" smtClean="0"/>
              <a:t>n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figure will look like, and represent that with a rule or formula. How is this logo similar to others you have examined?  How is it different?</a:t>
            </a:r>
          </a:p>
          <a:p>
            <a:pPr>
              <a:buNone/>
            </a:pPr>
            <a:endParaRPr lang="en-US" sz="2000" dirty="0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676400"/>
            <a:ext cx="6324600" cy="3211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Strategies</a:t>
            </a:r>
            <a:endParaRPr lang="en-US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2514600"/>
            <a:ext cx="6677025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A</a:t>
            </a:r>
            <a:endParaRPr lang="en-US" dirty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3"/>
          <a:srcRect b="25806"/>
          <a:stretch>
            <a:fillRect/>
          </a:stretch>
        </p:blipFill>
        <p:spPr bwMode="auto">
          <a:xfrm>
            <a:off x="685800" y="1752600"/>
            <a:ext cx="764857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905000" y="5181600"/>
            <a:ext cx="7239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“the figure is made of a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Arial" pitchFamily="34" charset="0"/>
                <a:ea typeface="Times New Roman" pitchFamily="18" charset="0"/>
              </a:rPr>
              <a:t>middle rectangle which doubles in area from figure to figure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with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Arial" pitchFamily="34" charset="0"/>
                <a:ea typeface="Times New Roman" pitchFamily="18" charset="0"/>
              </a:rPr>
              <a:t>2 extra tiles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added on”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“the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Arial" pitchFamily="34" charset="0"/>
                <a:ea typeface="Times New Roman" pitchFamily="18" charset="0"/>
              </a:rPr>
              <a:t>middle rectangle is 3 by 2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solidFill>
                  <a:srgbClr val="999999"/>
                </a:solidFill>
                <a:effectLst/>
                <a:latin typeface="Arial" pitchFamily="34" charset="0"/>
                <a:ea typeface="Times New Roman" pitchFamily="18" charset="0"/>
              </a:rPr>
              <a:t>n-1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”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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8193" name="Object 1"/>
          <p:cNvGraphicFramePr>
            <a:graphicFrameLocks noChangeAspect="1"/>
          </p:cNvGraphicFramePr>
          <p:nvPr/>
        </p:nvGraphicFramePr>
        <p:xfrm>
          <a:off x="5867400" y="6096000"/>
          <a:ext cx="2647244" cy="533400"/>
        </p:xfrm>
        <a:graphic>
          <a:graphicData uri="http://schemas.openxmlformats.org/presentationml/2006/ole">
            <p:oleObj spid="_x0000_s8193" name="Equation" r:id="rId4" imgW="838200" imgH="1651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A, extended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l="10959" t="33871" r="46202" b="25806"/>
          <a:stretch>
            <a:fillRect/>
          </a:stretch>
        </p:blipFill>
        <p:spPr bwMode="auto">
          <a:xfrm>
            <a:off x="5638800" y="4191000"/>
            <a:ext cx="3276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 r="42217" b="64516"/>
          <a:stretch>
            <a:fillRect/>
          </a:stretch>
        </p:blipFill>
        <p:spPr bwMode="auto">
          <a:xfrm>
            <a:off x="3276600" y="2362200"/>
            <a:ext cx="4419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 l="69738" r="2366" b="64516"/>
          <a:stretch>
            <a:fillRect/>
          </a:stretch>
        </p:blipFill>
        <p:spPr bwMode="auto">
          <a:xfrm>
            <a:off x="3733800" y="4495800"/>
            <a:ext cx="2133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286000"/>
            <a:ext cx="3309139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05000"/>
            <a:ext cx="6705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Participant’s understanding of functions was enhanced by:</a:t>
            </a:r>
          </a:p>
          <a:p>
            <a:r>
              <a:rPr lang="en-US" sz="2400" dirty="0" smtClean="0"/>
              <a:t>Developing a “feel” for how various families of functions grow</a:t>
            </a:r>
          </a:p>
          <a:p>
            <a:pPr lvl="0"/>
            <a:r>
              <a:rPr lang="en-US" sz="2400" dirty="0"/>
              <a:t>Starting with contextualized models </a:t>
            </a:r>
            <a:r>
              <a:rPr lang="en-US" sz="2400" dirty="0" smtClean="0"/>
              <a:t>that </a:t>
            </a:r>
            <a:r>
              <a:rPr lang="en-US" sz="2400" dirty="0"/>
              <a:t>captured the essence of change for each particular type of </a:t>
            </a:r>
            <a:r>
              <a:rPr lang="en-US" sz="2400" dirty="0" smtClean="0"/>
              <a:t>function</a:t>
            </a:r>
          </a:p>
          <a:p>
            <a:pPr lvl="0"/>
            <a:r>
              <a:rPr lang="en-US" sz="2400" dirty="0"/>
              <a:t>Examining </a:t>
            </a:r>
            <a:r>
              <a:rPr lang="en-US" sz="2400" dirty="0" smtClean="0"/>
              <a:t>functions </a:t>
            </a:r>
            <a:r>
              <a:rPr lang="en-US" sz="2400" dirty="0"/>
              <a:t>through both recursive and explicit definitions </a:t>
            </a:r>
            <a:r>
              <a:rPr lang="en-US" sz="2400" dirty="0" smtClean="0"/>
              <a:t>simultaneously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752600"/>
            <a:ext cx="68580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Participants’ understanding of functions was enhanced by:</a:t>
            </a:r>
          </a:p>
          <a:p>
            <a:r>
              <a:rPr lang="en-US" sz="2400" dirty="0"/>
              <a:t>Starting with </a:t>
            </a:r>
            <a:r>
              <a:rPr lang="en-US" sz="2400" dirty="0" smtClean="0"/>
              <a:t>sequences before </a:t>
            </a:r>
            <a:r>
              <a:rPr lang="en-US" sz="2400" dirty="0"/>
              <a:t>examining related continuous </a:t>
            </a:r>
            <a:r>
              <a:rPr lang="en-US" sz="2400" dirty="0" smtClean="0"/>
              <a:t>functions</a:t>
            </a:r>
          </a:p>
          <a:p>
            <a:pPr lvl="0"/>
            <a:r>
              <a:rPr lang="en-US" sz="2400" dirty="0"/>
              <a:t>Using contexts that could be revisited to develop new </a:t>
            </a:r>
            <a:r>
              <a:rPr lang="en-US" sz="2400" dirty="0" smtClean="0"/>
              <a:t>ideas.</a:t>
            </a:r>
            <a:endParaRPr lang="en-US" sz="2400" dirty="0"/>
          </a:p>
          <a:p>
            <a:r>
              <a:rPr lang="en-US" sz="2400" dirty="0"/>
              <a:t>Writing symbolic descriptions that first attended to the </a:t>
            </a:r>
            <a:r>
              <a:rPr lang="en-US" sz="2400" u="sng" dirty="0"/>
              <a:t>features</a:t>
            </a:r>
            <a:r>
              <a:rPr lang="en-US" sz="2400" dirty="0"/>
              <a:t> of the context, rather than the </a:t>
            </a:r>
            <a:r>
              <a:rPr lang="en-US" sz="2400" u="sng" dirty="0"/>
              <a:t>standard form</a:t>
            </a:r>
            <a:r>
              <a:rPr lang="en-US" sz="2400" dirty="0"/>
              <a:t> of the function </a:t>
            </a:r>
            <a:r>
              <a:rPr lang="en-US" sz="2400" dirty="0" smtClean="0"/>
              <a:t>equation.</a:t>
            </a:r>
          </a:p>
          <a:p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981200"/>
            <a:ext cx="6858000" cy="4144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Participants’ understanding of functions was enhanced by:</a:t>
            </a:r>
          </a:p>
          <a:p>
            <a:pPr lvl="0"/>
            <a:r>
              <a:rPr lang="en-US" sz="2400" dirty="0" smtClean="0"/>
              <a:t>Making </a:t>
            </a:r>
            <a:r>
              <a:rPr lang="en-US" sz="2400" dirty="0"/>
              <a:t>connections between the visual </a:t>
            </a:r>
            <a:r>
              <a:rPr lang="en-US" sz="2400" dirty="0" smtClean="0"/>
              <a:t>patterns, </a:t>
            </a:r>
            <a:r>
              <a:rPr lang="en-US" sz="2400" dirty="0"/>
              <a:t>verbal </a:t>
            </a:r>
            <a:r>
              <a:rPr lang="en-US" sz="2400" dirty="0" smtClean="0"/>
              <a:t>descriptions, </a:t>
            </a:r>
            <a:r>
              <a:rPr lang="en-US" sz="2400" dirty="0"/>
              <a:t>data tables viewed in ways that highlight </a:t>
            </a:r>
            <a:r>
              <a:rPr lang="en-US" sz="2400" dirty="0" smtClean="0"/>
              <a:t>growth, and </a:t>
            </a:r>
            <a:r>
              <a:rPr lang="en-US" sz="2400" dirty="0"/>
              <a:t>equations written to capture the various depictions of </a:t>
            </a:r>
            <a:r>
              <a:rPr lang="en-US" sz="2400" dirty="0" smtClean="0"/>
              <a:t>growth</a:t>
            </a:r>
          </a:p>
          <a:p>
            <a:pPr lvl="0"/>
            <a:r>
              <a:rPr lang="en-US" sz="2400" dirty="0" smtClean="0"/>
              <a:t>Developing underpinnings of Calculus relating rates of change and accumulated change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6934200" cy="4724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400" dirty="0" smtClean="0"/>
              <a:t>Participants’ understanding of functions was enhanced by:</a:t>
            </a:r>
          </a:p>
          <a:p>
            <a:pPr lvl="0">
              <a:spcBef>
                <a:spcPts val="0"/>
              </a:spcBef>
              <a:buNone/>
            </a:pPr>
            <a:r>
              <a:rPr lang="en-US" sz="2400" dirty="0" smtClean="0"/>
              <a:t>Developing a </a:t>
            </a:r>
            <a:r>
              <a:rPr lang="en-US" sz="2400" u="sng" dirty="0" smtClean="0"/>
              <a:t>dynamic</a:t>
            </a:r>
            <a:r>
              <a:rPr lang="en-US" sz="2400" dirty="0" smtClean="0"/>
              <a:t> view of functions, moving beyond a </a:t>
            </a:r>
            <a:r>
              <a:rPr lang="en-US" sz="2400" u="sng" dirty="0" smtClean="0"/>
              <a:t>static</a:t>
            </a:r>
            <a:r>
              <a:rPr lang="en-US" sz="2400" dirty="0" smtClean="0"/>
              <a:t> view  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i="1" dirty="0" smtClean="0"/>
              <a:t>Static view</a:t>
            </a:r>
            <a:r>
              <a:rPr lang="en-US" sz="2000" b="1" dirty="0" smtClean="0"/>
              <a:t>: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Focus on form :  equation looks like </a:t>
            </a:r>
            <a:r>
              <a:rPr lang="en-US" i="1" dirty="0" smtClean="0"/>
              <a:t>y</a:t>
            </a:r>
            <a:r>
              <a:rPr lang="en-US" dirty="0" smtClean="0"/>
              <a:t> = </a:t>
            </a:r>
            <a:r>
              <a:rPr lang="en-US" i="1" dirty="0" err="1" smtClean="0"/>
              <a:t>mx</a:t>
            </a:r>
            <a:r>
              <a:rPr lang="en-US" dirty="0" smtClean="0"/>
              <a:t> + </a:t>
            </a:r>
            <a:r>
              <a:rPr lang="en-US" i="1" dirty="0" smtClean="0"/>
              <a:t>b</a:t>
            </a:r>
            <a:r>
              <a:rPr lang="en-US" dirty="0" smtClean="0"/>
              <a:t> or </a:t>
            </a:r>
          </a:p>
          <a:p>
            <a:pPr lvl="1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i="1" dirty="0" smtClean="0"/>
              <a:t>y </a:t>
            </a:r>
            <a:r>
              <a:rPr lang="en-US" dirty="0" smtClean="0"/>
              <a:t>= </a:t>
            </a:r>
            <a:r>
              <a:rPr lang="en-US" i="1" dirty="0" smtClean="0"/>
              <a:t>ax</a:t>
            </a:r>
            <a:r>
              <a:rPr lang="en-US" baseline="30000" dirty="0" smtClean="0"/>
              <a:t>2</a:t>
            </a:r>
            <a:r>
              <a:rPr lang="en-US" dirty="0" smtClean="0"/>
              <a:t> + </a:t>
            </a:r>
            <a:r>
              <a:rPr lang="en-US" i="1" dirty="0" err="1" smtClean="0"/>
              <a:t>bx</a:t>
            </a:r>
            <a:r>
              <a:rPr lang="en-US" dirty="0" smtClean="0"/>
              <a:t> +</a:t>
            </a:r>
            <a:r>
              <a:rPr lang="en-US" i="1" smtClean="0"/>
              <a:t>c</a:t>
            </a:r>
            <a:r>
              <a:rPr lang="en-US" smtClean="0"/>
              <a:t>  or   </a:t>
            </a:r>
            <a:r>
              <a:rPr lang="en-US" i="1" smtClean="0"/>
              <a:t>y</a:t>
            </a:r>
            <a:r>
              <a:rPr lang="en-US" smtClean="0"/>
              <a:t> </a:t>
            </a:r>
            <a:r>
              <a:rPr lang="en-US" dirty="0" smtClean="0"/>
              <a:t>= </a:t>
            </a:r>
            <a:r>
              <a:rPr lang="en-US" i="1" dirty="0" err="1" smtClean="0"/>
              <a:t>a</a:t>
            </a:r>
            <a:r>
              <a:rPr lang="en-US" i="1" baseline="30000" dirty="0" err="1" smtClean="0"/>
              <a:t>.</a:t>
            </a:r>
            <a:r>
              <a:rPr lang="en-US" i="1" dirty="0" err="1" smtClean="0"/>
              <a:t>b</a:t>
            </a:r>
            <a:r>
              <a:rPr lang="en-US" i="1" baseline="30000" dirty="0" err="1" smtClean="0"/>
              <a:t>x</a:t>
            </a:r>
            <a:endParaRPr lang="en-US" i="1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Focus on shape of graph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Function treated as a collection of individual points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i="1" dirty="0" smtClean="0"/>
              <a:t>Dynamic view</a:t>
            </a:r>
            <a:r>
              <a:rPr lang="en-US" sz="2000" b="1" dirty="0" smtClean="0"/>
              <a:t>: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Focus on descriptions of how functions change and rates of change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Function treated as the relationship among a collection of points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Seminar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To develop mathematical understanding based upon connecting various representations-algebraic, geometric, numeric, graphical, story context</a:t>
            </a:r>
          </a:p>
          <a:p>
            <a:r>
              <a:rPr lang="en-US" sz="2400" dirty="0" smtClean="0"/>
              <a:t>To experience problem-based pedagogy with discussion of rich tasks designed to elicit big mathematical ideas</a:t>
            </a:r>
          </a:p>
          <a:p>
            <a:r>
              <a:rPr lang="en-US" sz="2400" dirty="0" smtClean="0"/>
              <a:t>To challenge the static view of functions and develop a more dynamic view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for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286000"/>
            <a:ext cx="6248400" cy="4038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Tasks were modified and extended from:</a:t>
            </a:r>
          </a:p>
          <a:p>
            <a:pPr>
              <a:spcBef>
                <a:spcPts val="600"/>
              </a:spcBef>
            </a:pPr>
            <a:r>
              <a:rPr lang="en-US" sz="2000" b="1" dirty="0" smtClean="0"/>
              <a:t>Learning and Teaching Linear Functions</a:t>
            </a:r>
            <a:r>
              <a:rPr lang="en-US" sz="2000" dirty="0" smtClean="0"/>
              <a:t>, Nanette </a:t>
            </a:r>
            <a:r>
              <a:rPr lang="en-US" sz="2000" dirty="0" err="1" smtClean="0"/>
              <a:t>Seago</a:t>
            </a:r>
            <a:r>
              <a:rPr lang="en-US" sz="2000" dirty="0" smtClean="0"/>
              <a:t>, Judith </a:t>
            </a:r>
            <a:r>
              <a:rPr lang="en-US" sz="2000" dirty="0" err="1" smtClean="0"/>
              <a:t>Mumme</a:t>
            </a:r>
            <a:r>
              <a:rPr lang="en-US" sz="2000" dirty="0" smtClean="0"/>
              <a:t>, Nicholas </a:t>
            </a:r>
            <a:r>
              <a:rPr lang="en-US" sz="2000" dirty="0" err="1" smtClean="0"/>
              <a:t>Branca</a:t>
            </a:r>
            <a:endParaRPr lang="en-US" sz="2000" dirty="0" smtClean="0"/>
          </a:p>
          <a:p>
            <a:pPr>
              <a:spcBef>
                <a:spcPts val="600"/>
              </a:spcBef>
            </a:pPr>
            <a:r>
              <a:rPr lang="en-US" sz="2000" b="1" dirty="0" smtClean="0"/>
              <a:t>Developing Mathematical Ideas: Patterns, Functions, and Change</a:t>
            </a:r>
            <a:r>
              <a:rPr lang="en-US" sz="2000" dirty="0" smtClean="0"/>
              <a:t>, Deborah </a:t>
            </a:r>
            <a:r>
              <a:rPr lang="en-US" sz="2000" dirty="0" err="1" smtClean="0"/>
              <a:t>Schifter</a:t>
            </a:r>
            <a:r>
              <a:rPr lang="en-US" sz="2000" dirty="0" smtClean="0"/>
              <a:t>, Virginia </a:t>
            </a:r>
            <a:r>
              <a:rPr lang="en-US" sz="2000" dirty="0" err="1" smtClean="0"/>
              <a:t>Bastable</a:t>
            </a:r>
            <a:r>
              <a:rPr lang="en-US" sz="2000" dirty="0" smtClean="0"/>
              <a:t>, Susan Jo Russell</a:t>
            </a:r>
          </a:p>
          <a:p>
            <a:pPr>
              <a:spcBef>
                <a:spcPts val="600"/>
              </a:spcBef>
            </a:pPr>
            <a:r>
              <a:rPr lang="en-US" sz="2000" b="1" dirty="0" smtClean="0"/>
              <a:t>Interactive Mathematics Project, Year 4: High Dive and The World of Functions</a:t>
            </a:r>
            <a:r>
              <a:rPr lang="en-US" sz="2000" dirty="0" smtClean="0"/>
              <a:t>, Lynn </a:t>
            </a:r>
            <a:r>
              <a:rPr lang="en-US" sz="2000" dirty="0" err="1" smtClean="0"/>
              <a:t>Alper</a:t>
            </a:r>
            <a:r>
              <a:rPr lang="en-US" sz="2000" dirty="0" smtClean="0"/>
              <a:t>, Dan </a:t>
            </a:r>
            <a:r>
              <a:rPr lang="en-US" sz="2000" dirty="0" err="1" smtClean="0"/>
              <a:t>Fendel</a:t>
            </a:r>
            <a:r>
              <a:rPr lang="en-US" sz="2000" dirty="0" smtClean="0"/>
              <a:t>, Sherry Fraser, Diane </a:t>
            </a:r>
            <a:r>
              <a:rPr lang="en-US" sz="2000" dirty="0" err="1" smtClean="0"/>
              <a:t>Resek</a:t>
            </a:r>
            <a:endParaRPr lang="en-US" sz="2000" dirty="0" smtClean="0"/>
          </a:p>
          <a:p>
            <a:pPr>
              <a:buNone/>
            </a:pPr>
            <a:r>
              <a:rPr lang="en-US" sz="2400" dirty="0" smtClean="0"/>
              <a:t>Tasks were facilitated with different purposes than the authors’ original intent.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Growing Dots</a:t>
            </a:r>
            <a:endParaRPr lang="en-US" dirty="0"/>
          </a:p>
        </p:txBody>
      </p:sp>
      <p:pic>
        <p:nvPicPr>
          <p:cNvPr id="1026" name="Picture 2" descr="msotw9_temp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828800"/>
            <a:ext cx="7088187" cy="242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057400" y="4419600"/>
            <a:ext cx="6858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Describe the pattern that you see in the above sequence of figures.  Assuming the sequence continues in the same way, how many dots are there at 3 minutes?  100 minutes?  </a:t>
            </a:r>
            <a:r>
              <a:rPr lang="en-US" sz="2400" i="1" dirty="0"/>
              <a:t>t</a:t>
            </a:r>
            <a:r>
              <a:rPr lang="en-US" sz="2400" dirty="0"/>
              <a:t> minutes?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Strategies</a:t>
            </a:r>
            <a:endParaRPr lang="en-US" dirty="0"/>
          </a:p>
        </p:txBody>
      </p:sp>
      <p:pic>
        <p:nvPicPr>
          <p:cNvPr id="4" name="Picture 2" descr="msotw9_temp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2667000"/>
            <a:ext cx="7239000" cy="2747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A</a:t>
            </a:r>
            <a:endParaRPr lang="en-US" dirty="0"/>
          </a:p>
        </p:txBody>
      </p:sp>
      <p:pic>
        <p:nvPicPr>
          <p:cNvPr id="10261" name="Picture 21"/>
          <p:cNvPicPr>
            <a:picLocks noChangeAspect="1" noChangeArrowheads="1"/>
          </p:cNvPicPr>
          <p:nvPr/>
        </p:nvPicPr>
        <p:blipFill>
          <a:blip r:embed="rId3"/>
          <a:srcRect r="42218"/>
          <a:stretch>
            <a:fillRect/>
          </a:stretch>
        </p:blipFill>
        <p:spPr bwMode="auto">
          <a:xfrm>
            <a:off x="2819400" y="1752600"/>
            <a:ext cx="4901739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673" name="Object 1"/>
          <p:cNvGraphicFramePr>
            <a:graphicFrameLocks noChangeAspect="1"/>
          </p:cNvGraphicFramePr>
          <p:nvPr/>
        </p:nvGraphicFramePr>
        <p:xfrm>
          <a:off x="0" y="0"/>
          <a:ext cx="714375" cy="180975"/>
        </p:xfrm>
        <a:graphic>
          <a:graphicData uri="http://schemas.openxmlformats.org/presentationml/2006/ole">
            <p:oleObj spid="_x0000_s28673" name="Equation" r:id="rId4" imgW="710891" imgH="177723" progId="">
              <p:embed/>
            </p:oleObj>
          </a:graphicData>
        </a:graphic>
      </p:graphicFrame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3657600" y="5715000"/>
          <a:ext cx="3308684" cy="838200"/>
        </p:xfrm>
        <a:graphic>
          <a:graphicData uri="http://schemas.openxmlformats.org/presentationml/2006/ole">
            <p:oleObj spid="_x0000_s28675" name="Equation" r:id="rId5" imgW="710891" imgH="177723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B</a:t>
            </a:r>
            <a:endParaRPr lang="en-US" dirty="0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/>
          <a:srcRect r="35502"/>
          <a:stretch>
            <a:fillRect/>
          </a:stretch>
        </p:blipFill>
        <p:spPr bwMode="auto">
          <a:xfrm>
            <a:off x="2362200" y="1905000"/>
            <a:ext cx="5562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649" name="Object 1"/>
          <p:cNvGraphicFramePr>
            <a:graphicFrameLocks noChangeAspect="1"/>
          </p:cNvGraphicFramePr>
          <p:nvPr/>
        </p:nvGraphicFramePr>
        <p:xfrm>
          <a:off x="3581400" y="5715000"/>
          <a:ext cx="2707105" cy="685800"/>
        </p:xfrm>
        <a:graphic>
          <a:graphicData uri="http://schemas.openxmlformats.org/presentationml/2006/ole">
            <p:oleObj spid="_x0000_s27649" name="Equation" r:id="rId4" imgW="710891" imgH="177723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C</a:t>
            </a:r>
            <a:endParaRPr lang="en-US" dirty="0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3"/>
          <a:srcRect r="23128"/>
          <a:stretch>
            <a:fillRect/>
          </a:stretch>
        </p:blipFill>
        <p:spPr bwMode="auto">
          <a:xfrm>
            <a:off x="1981200" y="2514600"/>
            <a:ext cx="6838472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3505200" y="5638800"/>
          <a:ext cx="3038475" cy="838200"/>
        </p:xfrm>
        <a:graphic>
          <a:graphicData uri="http://schemas.openxmlformats.org/presentationml/2006/ole">
            <p:oleObj spid="_x0000_s26627" name="Equation" r:id="rId4" imgW="825500" imgH="228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">
  <a:themeElements>
    <a:clrScheme name="Mod">
      <a:dk1>
        <a:sysClr val="windowText" lastClr="000000"/>
      </a:dk1>
      <a:lt1>
        <a:sysClr val="window" lastClr="FFFFFF"/>
      </a:lt1>
      <a:dk2>
        <a:srgbClr val="065218"/>
      </a:dk2>
      <a:lt2>
        <a:srgbClr val="EDF3AE"/>
      </a:lt2>
      <a:accent1>
        <a:srgbClr val="8FCB17"/>
      </a:accent1>
      <a:accent2>
        <a:srgbClr val="769F11"/>
      </a:accent2>
      <a:accent3>
        <a:srgbClr val="D4E336"/>
      </a:accent3>
      <a:accent4>
        <a:srgbClr val="0C8228"/>
      </a:accent4>
      <a:accent5>
        <a:srgbClr val="C0EDA8"/>
      </a:accent5>
      <a:accent6>
        <a:srgbClr val="3B4F18"/>
      </a:accent6>
      <a:hlink>
        <a:srgbClr val="0A6A21"/>
      </a:hlink>
      <a:folHlink>
        <a:srgbClr val="406EA5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</Template>
  <TotalTime>421</TotalTime>
  <Words>1034</Words>
  <Application>Microsoft Macintosh PowerPoint</Application>
  <PresentationFormat>On-screen Show (4:3)</PresentationFormat>
  <Paragraphs>102</Paragraphs>
  <Slides>30</Slides>
  <Notes>6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Mod</vt:lpstr>
      <vt:lpstr>Equation</vt:lpstr>
      <vt:lpstr>Connecting the Dots: Mathematical Tasks to Build an Understanding of Functions</vt:lpstr>
      <vt:lpstr>The Context for Growing Dots</vt:lpstr>
      <vt:lpstr>Goals for Seminar</vt:lpstr>
      <vt:lpstr>Sources for Tasks</vt:lpstr>
      <vt:lpstr>Growing Dots</vt:lpstr>
      <vt:lpstr>Your Strategies</vt:lpstr>
      <vt:lpstr>Strategy A</vt:lpstr>
      <vt:lpstr>Strategy B</vt:lpstr>
      <vt:lpstr>Strategy C</vt:lpstr>
      <vt:lpstr>Regina’s Logo</vt:lpstr>
      <vt:lpstr>Your Strategies</vt:lpstr>
      <vt:lpstr>Strategy A</vt:lpstr>
      <vt:lpstr>Strategy B</vt:lpstr>
      <vt:lpstr>Strategy C</vt:lpstr>
      <vt:lpstr>Schemel’s Logo</vt:lpstr>
      <vt:lpstr>Your Strategies</vt:lpstr>
      <vt:lpstr>Strategy A</vt:lpstr>
      <vt:lpstr>Strategy B</vt:lpstr>
      <vt:lpstr>Strategy C</vt:lpstr>
      <vt:lpstr>Strategy C, extended</vt:lpstr>
      <vt:lpstr>Jayson’s Logo</vt:lpstr>
      <vt:lpstr>Your Strategies</vt:lpstr>
      <vt:lpstr>Strategy A</vt:lpstr>
      <vt:lpstr>Strategy A, extended</vt:lpstr>
      <vt:lpstr>Conclusions</vt:lpstr>
      <vt:lpstr>Conclusions</vt:lpstr>
      <vt:lpstr>Conclusions</vt:lpstr>
      <vt:lpstr>Conclusions</vt:lpstr>
      <vt:lpstr>Slide 29</vt:lpstr>
      <vt:lpstr>Slide 30</vt:lpstr>
    </vt:vector>
  </TitlesOfParts>
  <Company>Salt Lake City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Connecting the Dots: Mathematical Tasks to Build an Understanding of Functions</dc:title>
  <dc:creator>SLCSD User</dc:creator>
  <cp:lastModifiedBy>BYU Math Ed</cp:lastModifiedBy>
  <cp:revision>84</cp:revision>
  <dcterms:created xsi:type="dcterms:W3CDTF">2012-05-08T03:33:42Z</dcterms:created>
  <dcterms:modified xsi:type="dcterms:W3CDTF">2012-05-08T03:34:50Z</dcterms:modified>
</cp:coreProperties>
</file>