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304" r:id="rId3"/>
    <p:sldId id="257" r:id="rId4"/>
    <p:sldId id="258" r:id="rId5"/>
    <p:sldId id="259" r:id="rId6"/>
    <p:sldId id="260" r:id="rId7"/>
    <p:sldId id="289" r:id="rId8"/>
    <p:sldId id="301" r:id="rId9"/>
    <p:sldId id="302" r:id="rId10"/>
    <p:sldId id="264" r:id="rId11"/>
    <p:sldId id="303" r:id="rId12"/>
    <p:sldId id="288" r:id="rId13"/>
    <p:sldId id="265" r:id="rId14"/>
    <p:sldId id="290" r:id="rId15"/>
    <p:sldId id="266" r:id="rId16"/>
    <p:sldId id="291" r:id="rId17"/>
    <p:sldId id="293" r:id="rId18"/>
    <p:sldId id="286" r:id="rId19"/>
    <p:sldId id="287" r:id="rId20"/>
    <p:sldId id="283" r:id="rId21"/>
    <p:sldId id="284" r:id="rId22"/>
    <p:sldId id="285" r:id="rId23"/>
    <p:sldId id="279" r:id="rId24"/>
    <p:sldId id="267" r:id="rId25"/>
    <p:sldId id="294" r:id="rId26"/>
    <p:sldId id="295" r:id="rId27"/>
    <p:sldId id="268" r:id="rId28"/>
    <p:sldId id="296" r:id="rId29"/>
    <p:sldId id="297" r:id="rId30"/>
    <p:sldId id="298" r:id="rId31"/>
    <p:sldId id="300"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ccrjPK+7HDjHj+77kyxOzw==" hashData="eHkwkp36KHnNpvu7WbLWn4oEg8g="/>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16" autoAdjust="0"/>
  </p:normalViewPr>
  <p:slideViewPr>
    <p:cSldViewPr snapToGrid="0" snapToObjects="1">
      <p:cViewPr varScale="1">
        <p:scale>
          <a:sx n="70" d="100"/>
          <a:sy n="70" d="100"/>
        </p:scale>
        <p:origin x="-2208" y="-96"/>
      </p:cViewPr>
      <p:guideLst>
        <p:guide orient="horz" pos="2160"/>
        <p:guide pos="2880"/>
      </p:guideLst>
    </p:cSldViewPr>
  </p:slideViewPr>
  <p:notesTextViewPr>
    <p:cViewPr>
      <p:scale>
        <a:sx n="95" d="100"/>
        <a:sy n="9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2FA29-571A-4D79-9A50-C2CEE2CF51A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21348F9-ADED-45ED-90FD-50129D316339}">
      <dgm:prSet phldrT="[Text]"/>
      <dgm:spPr/>
      <dgm:t>
        <a:bodyPr/>
        <a:lstStyle/>
        <a:p>
          <a:r>
            <a:rPr lang="en-US" dirty="0" smtClean="0"/>
            <a:t>Develop Understanding</a:t>
          </a:r>
          <a:endParaRPr lang="en-US" dirty="0"/>
        </a:p>
      </dgm:t>
    </dgm:pt>
    <dgm:pt modelId="{ACAC1251-D4D0-43E1-811B-1334630F48B1}" type="parTrans" cxnId="{B58C6516-ADDB-48DC-82D8-E4BE01EB0027}">
      <dgm:prSet/>
      <dgm:spPr/>
      <dgm:t>
        <a:bodyPr/>
        <a:lstStyle/>
        <a:p>
          <a:endParaRPr lang="en-US"/>
        </a:p>
      </dgm:t>
    </dgm:pt>
    <dgm:pt modelId="{7B54F37A-FEF6-48D4-8E58-A4329BD4E779}" type="sibTrans" cxnId="{B58C6516-ADDB-48DC-82D8-E4BE01EB0027}">
      <dgm:prSet/>
      <dgm:spPr/>
      <dgm:t>
        <a:bodyPr/>
        <a:lstStyle/>
        <a:p>
          <a:endParaRPr lang="en-US"/>
        </a:p>
      </dgm:t>
    </dgm:pt>
    <dgm:pt modelId="{43F1F206-AE6A-4713-9EE2-65D6C3362547}">
      <dgm:prSet phldrT="[Text]"/>
      <dgm:spPr/>
      <dgm:t>
        <a:bodyPr/>
        <a:lstStyle/>
        <a:p>
          <a:r>
            <a:rPr lang="en-US" dirty="0" smtClean="0"/>
            <a:t>Solidify Understanding</a:t>
          </a:r>
          <a:endParaRPr lang="en-US" dirty="0"/>
        </a:p>
      </dgm:t>
    </dgm:pt>
    <dgm:pt modelId="{A7EFF9B8-C1AD-43C6-BA2D-FE4D760DD897}" type="parTrans" cxnId="{D536F124-7F99-442E-8B9C-4B2EC0C0D24F}">
      <dgm:prSet/>
      <dgm:spPr/>
      <dgm:t>
        <a:bodyPr/>
        <a:lstStyle/>
        <a:p>
          <a:endParaRPr lang="en-US"/>
        </a:p>
      </dgm:t>
    </dgm:pt>
    <dgm:pt modelId="{6F069C2C-A68D-473D-AC4E-20435A4D1076}" type="sibTrans" cxnId="{D536F124-7F99-442E-8B9C-4B2EC0C0D24F}">
      <dgm:prSet/>
      <dgm:spPr/>
      <dgm:t>
        <a:bodyPr/>
        <a:lstStyle/>
        <a:p>
          <a:endParaRPr lang="en-US"/>
        </a:p>
      </dgm:t>
    </dgm:pt>
    <dgm:pt modelId="{F66BCBF0-8E1F-414F-B8B3-D1CA3F9EEFDD}">
      <dgm:prSet phldrT="[Text]"/>
      <dgm:spPr/>
      <dgm:t>
        <a:bodyPr/>
        <a:lstStyle/>
        <a:p>
          <a:r>
            <a:rPr lang="en-US" dirty="0" smtClean="0"/>
            <a:t>Practice Understanding</a:t>
          </a:r>
          <a:endParaRPr lang="en-US" dirty="0"/>
        </a:p>
      </dgm:t>
    </dgm:pt>
    <dgm:pt modelId="{E6A6167D-EA03-414E-AA1C-DBAF45770C19}" type="parTrans" cxnId="{B2B3B664-5F44-4C98-A699-14066F89EEEC}">
      <dgm:prSet/>
      <dgm:spPr/>
      <dgm:t>
        <a:bodyPr/>
        <a:lstStyle/>
        <a:p>
          <a:endParaRPr lang="en-US"/>
        </a:p>
      </dgm:t>
    </dgm:pt>
    <dgm:pt modelId="{27935ACD-09A9-45C4-B9EF-9D3C848218E2}" type="sibTrans" cxnId="{B2B3B664-5F44-4C98-A699-14066F89EEEC}">
      <dgm:prSet/>
      <dgm:spPr/>
      <dgm:t>
        <a:bodyPr/>
        <a:lstStyle/>
        <a:p>
          <a:endParaRPr lang="en-US"/>
        </a:p>
      </dgm:t>
    </dgm:pt>
    <dgm:pt modelId="{D95C2C1B-C57A-4233-9A65-8722DD61F582}" type="pres">
      <dgm:prSet presAssocID="{AE72FA29-571A-4D79-9A50-C2CEE2CF51A9}" presName="cycle" presStyleCnt="0">
        <dgm:presLayoutVars>
          <dgm:dir/>
          <dgm:resizeHandles val="exact"/>
        </dgm:presLayoutVars>
      </dgm:prSet>
      <dgm:spPr/>
      <dgm:t>
        <a:bodyPr/>
        <a:lstStyle/>
        <a:p>
          <a:endParaRPr lang="en-US"/>
        </a:p>
      </dgm:t>
    </dgm:pt>
    <dgm:pt modelId="{CCDDF3C4-53FC-4367-9876-BEECA42BC71D}" type="pres">
      <dgm:prSet presAssocID="{821348F9-ADED-45ED-90FD-50129D316339}" presName="dummy" presStyleCnt="0"/>
      <dgm:spPr/>
    </dgm:pt>
    <dgm:pt modelId="{E09FAD07-CC79-41A1-99F2-3C45D0050B2D}" type="pres">
      <dgm:prSet presAssocID="{821348F9-ADED-45ED-90FD-50129D316339}" presName="node" presStyleLbl="revTx" presStyleIdx="0" presStyleCnt="3">
        <dgm:presLayoutVars>
          <dgm:bulletEnabled val="1"/>
        </dgm:presLayoutVars>
      </dgm:prSet>
      <dgm:spPr/>
      <dgm:t>
        <a:bodyPr/>
        <a:lstStyle/>
        <a:p>
          <a:endParaRPr lang="en-US"/>
        </a:p>
      </dgm:t>
    </dgm:pt>
    <dgm:pt modelId="{05F4B21D-3203-4917-BF40-9DB9D06B52DA}" type="pres">
      <dgm:prSet presAssocID="{7B54F37A-FEF6-48D4-8E58-A4329BD4E779}" presName="sibTrans" presStyleLbl="node1" presStyleIdx="0" presStyleCnt="3"/>
      <dgm:spPr/>
      <dgm:t>
        <a:bodyPr/>
        <a:lstStyle/>
        <a:p>
          <a:endParaRPr lang="en-US"/>
        </a:p>
      </dgm:t>
    </dgm:pt>
    <dgm:pt modelId="{8E68391F-6A73-40B7-9AC6-850BA9146D86}" type="pres">
      <dgm:prSet presAssocID="{43F1F206-AE6A-4713-9EE2-65D6C3362547}" presName="dummy" presStyleCnt="0"/>
      <dgm:spPr/>
    </dgm:pt>
    <dgm:pt modelId="{B53A060C-1C0C-4690-A15F-F407560C9B40}" type="pres">
      <dgm:prSet presAssocID="{43F1F206-AE6A-4713-9EE2-65D6C3362547}" presName="node" presStyleLbl="revTx" presStyleIdx="1" presStyleCnt="3">
        <dgm:presLayoutVars>
          <dgm:bulletEnabled val="1"/>
        </dgm:presLayoutVars>
      </dgm:prSet>
      <dgm:spPr/>
      <dgm:t>
        <a:bodyPr/>
        <a:lstStyle/>
        <a:p>
          <a:endParaRPr lang="en-US"/>
        </a:p>
      </dgm:t>
    </dgm:pt>
    <dgm:pt modelId="{B1D0C411-2E8D-4DAD-872A-E8A802916EC6}" type="pres">
      <dgm:prSet presAssocID="{6F069C2C-A68D-473D-AC4E-20435A4D1076}" presName="sibTrans" presStyleLbl="node1" presStyleIdx="1" presStyleCnt="3"/>
      <dgm:spPr/>
      <dgm:t>
        <a:bodyPr/>
        <a:lstStyle/>
        <a:p>
          <a:endParaRPr lang="en-US"/>
        </a:p>
      </dgm:t>
    </dgm:pt>
    <dgm:pt modelId="{79FA7136-710B-4305-9BC9-F622909C339C}" type="pres">
      <dgm:prSet presAssocID="{F66BCBF0-8E1F-414F-B8B3-D1CA3F9EEFDD}" presName="dummy" presStyleCnt="0"/>
      <dgm:spPr/>
    </dgm:pt>
    <dgm:pt modelId="{9E92D730-0A11-48EC-B0AC-3DC34C219F16}" type="pres">
      <dgm:prSet presAssocID="{F66BCBF0-8E1F-414F-B8B3-D1CA3F9EEFDD}" presName="node" presStyleLbl="revTx" presStyleIdx="2" presStyleCnt="3">
        <dgm:presLayoutVars>
          <dgm:bulletEnabled val="1"/>
        </dgm:presLayoutVars>
      </dgm:prSet>
      <dgm:spPr/>
      <dgm:t>
        <a:bodyPr/>
        <a:lstStyle/>
        <a:p>
          <a:endParaRPr lang="en-US"/>
        </a:p>
      </dgm:t>
    </dgm:pt>
    <dgm:pt modelId="{90DE1FB4-19BA-4E27-9819-81EF65687FF3}" type="pres">
      <dgm:prSet presAssocID="{27935ACD-09A9-45C4-B9EF-9D3C848218E2}" presName="sibTrans" presStyleLbl="node1" presStyleIdx="2" presStyleCnt="3"/>
      <dgm:spPr/>
      <dgm:t>
        <a:bodyPr/>
        <a:lstStyle/>
        <a:p>
          <a:endParaRPr lang="en-US"/>
        </a:p>
      </dgm:t>
    </dgm:pt>
  </dgm:ptLst>
  <dgm:cxnLst>
    <dgm:cxn modelId="{D536F124-7F99-442E-8B9C-4B2EC0C0D24F}" srcId="{AE72FA29-571A-4D79-9A50-C2CEE2CF51A9}" destId="{43F1F206-AE6A-4713-9EE2-65D6C3362547}" srcOrd="1" destOrd="0" parTransId="{A7EFF9B8-C1AD-43C6-BA2D-FE4D760DD897}" sibTransId="{6F069C2C-A68D-473D-AC4E-20435A4D1076}"/>
    <dgm:cxn modelId="{B58C6516-ADDB-48DC-82D8-E4BE01EB0027}" srcId="{AE72FA29-571A-4D79-9A50-C2CEE2CF51A9}" destId="{821348F9-ADED-45ED-90FD-50129D316339}" srcOrd="0" destOrd="0" parTransId="{ACAC1251-D4D0-43E1-811B-1334630F48B1}" sibTransId="{7B54F37A-FEF6-48D4-8E58-A4329BD4E779}"/>
    <dgm:cxn modelId="{CE36BEE7-322C-DC4C-A230-14C9B769EB64}" type="presOf" srcId="{821348F9-ADED-45ED-90FD-50129D316339}" destId="{E09FAD07-CC79-41A1-99F2-3C45D0050B2D}" srcOrd="0" destOrd="0" presId="urn:microsoft.com/office/officeart/2005/8/layout/cycle1"/>
    <dgm:cxn modelId="{B8D78DDB-C8CD-6044-A4BB-A3A84E600AA7}" type="presOf" srcId="{6F069C2C-A68D-473D-AC4E-20435A4D1076}" destId="{B1D0C411-2E8D-4DAD-872A-E8A802916EC6}" srcOrd="0" destOrd="0" presId="urn:microsoft.com/office/officeart/2005/8/layout/cycle1"/>
    <dgm:cxn modelId="{763529E3-7CAB-B040-B0FE-0C567B4D8C54}" type="presOf" srcId="{7B54F37A-FEF6-48D4-8E58-A4329BD4E779}" destId="{05F4B21D-3203-4917-BF40-9DB9D06B52DA}" srcOrd="0" destOrd="0" presId="urn:microsoft.com/office/officeart/2005/8/layout/cycle1"/>
    <dgm:cxn modelId="{B2B3B664-5F44-4C98-A699-14066F89EEEC}" srcId="{AE72FA29-571A-4D79-9A50-C2CEE2CF51A9}" destId="{F66BCBF0-8E1F-414F-B8B3-D1CA3F9EEFDD}" srcOrd="2" destOrd="0" parTransId="{E6A6167D-EA03-414E-AA1C-DBAF45770C19}" sibTransId="{27935ACD-09A9-45C4-B9EF-9D3C848218E2}"/>
    <dgm:cxn modelId="{04B6FCD9-42C6-3F4E-A3CD-FABE33F19362}" type="presOf" srcId="{43F1F206-AE6A-4713-9EE2-65D6C3362547}" destId="{B53A060C-1C0C-4690-A15F-F407560C9B40}" srcOrd="0" destOrd="0" presId="urn:microsoft.com/office/officeart/2005/8/layout/cycle1"/>
    <dgm:cxn modelId="{5F40D612-B0FF-7E41-ABF4-E4A299F85F6E}" type="presOf" srcId="{F66BCBF0-8E1F-414F-B8B3-D1CA3F9EEFDD}" destId="{9E92D730-0A11-48EC-B0AC-3DC34C219F16}" srcOrd="0" destOrd="0" presId="urn:microsoft.com/office/officeart/2005/8/layout/cycle1"/>
    <dgm:cxn modelId="{7EBFF62A-2F01-474F-B942-6EF77F243A00}" type="presOf" srcId="{AE72FA29-571A-4D79-9A50-C2CEE2CF51A9}" destId="{D95C2C1B-C57A-4233-9A65-8722DD61F582}" srcOrd="0" destOrd="0" presId="urn:microsoft.com/office/officeart/2005/8/layout/cycle1"/>
    <dgm:cxn modelId="{BF1C2269-B9A3-8B45-9E72-79B3015FB6B3}" type="presOf" srcId="{27935ACD-09A9-45C4-B9EF-9D3C848218E2}" destId="{90DE1FB4-19BA-4E27-9819-81EF65687FF3}" srcOrd="0" destOrd="0" presId="urn:microsoft.com/office/officeart/2005/8/layout/cycle1"/>
    <dgm:cxn modelId="{F891DCE6-B09D-F641-AA13-09C197E0715D}" type="presParOf" srcId="{D95C2C1B-C57A-4233-9A65-8722DD61F582}" destId="{CCDDF3C4-53FC-4367-9876-BEECA42BC71D}" srcOrd="0" destOrd="0" presId="urn:microsoft.com/office/officeart/2005/8/layout/cycle1"/>
    <dgm:cxn modelId="{6EB23CC2-C02A-5D47-B39B-FF9FA5BD082A}" type="presParOf" srcId="{D95C2C1B-C57A-4233-9A65-8722DD61F582}" destId="{E09FAD07-CC79-41A1-99F2-3C45D0050B2D}" srcOrd="1" destOrd="0" presId="urn:microsoft.com/office/officeart/2005/8/layout/cycle1"/>
    <dgm:cxn modelId="{05E84682-49E6-AC46-9CB7-0C3366838B90}" type="presParOf" srcId="{D95C2C1B-C57A-4233-9A65-8722DD61F582}" destId="{05F4B21D-3203-4917-BF40-9DB9D06B52DA}" srcOrd="2" destOrd="0" presId="urn:microsoft.com/office/officeart/2005/8/layout/cycle1"/>
    <dgm:cxn modelId="{662C337C-9448-1E42-99E3-F5ACF4B50118}" type="presParOf" srcId="{D95C2C1B-C57A-4233-9A65-8722DD61F582}" destId="{8E68391F-6A73-40B7-9AC6-850BA9146D86}" srcOrd="3" destOrd="0" presId="urn:microsoft.com/office/officeart/2005/8/layout/cycle1"/>
    <dgm:cxn modelId="{83F5E5BA-4F47-9C4E-A82D-91E44FE98FCC}" type="presParOf" srcId="{D95C2C1B-C57A-4233-9A65-8722DD61F582}" destId="{B53A060C-1C0C-4690-A15F-F407560C9B40}" srcOrd="4" destOrd="0" presId="urn:microsoft.com/office/officeart/2005/8/layout/cycle1"/>
    <dgm:cxn modelId="{9BAF8E61-5461-0944-98EC-D3A00C044871}" type="presParOf" srcId="{D95C2C1B-C57A-4233-9A65-8722DD61F582}" destId="{B1D0C411-2E8D-4DAD-872A-E8A802916EC6}" srcOrd="5" destOrd="0" presId="urn:microsoft.com/office/officeart/2005/8/layout/cycle1"/>
    <dgm:cxn modelId="{9F460763-ECE0-A541-B5DC-33CDE826D4BE}" type="presParOf" srcId="{D95C2C1B-C57A-4233-9A65-8722DD61F582}" destId="{79FA7136-710B-4305-9BC9-F622909C339C}" srcOrd="6" destOrd="0" presId="urn:microsoft.com/office/officeart/2005/8/layout/cycle1"/>
    <dgm:cxn modelId="{23E2B37F-5FC4-CA49-9FD7-E1A9F23F9B51}" type="presParOf" srcId="{D95C2C1B-C57A-4233-9A65-8722DD61F582}" destId="{9E92D730-0A11-48EC-B0AC-3DC34C219F16}" srcOrd="7" destOrd="0" presId="urn:microsoft.com/office/officeart/2005/8/layout/cycle1"/>
    <dgm:cxn modelId="{73CF49F2-613C-CC4B-B16F-6EA311AD5034}" type="presParOf" srcId="{D95C2C1B-C57A-4233-9A65-8722DD61F582}" destId="{90DE1FB4-19BA-4E27-9819-81EF65687FF3}"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72FA29-571A-4D79-9A50-C2CEE2CF51A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21348F9-ADED-45ED-90FD-50129D316339}">
      <dgm:prSet phldrT="[Text]" custT="1"/>
      <dgm:spPr/>
      <dgm:t>
        <a:bodyPr/>
        <a:lstStyle/>
        <a:p>
          <a:r>
            <a:rPr lang="en-US" sz="2000" dirty="0" smtClean="0"/>
            <a:t>Develop Understanding</a:t>
          </a:r>
          <a:endParaRPr lang="en-US" sz="2000" dirty="0"/>
        </a:p>
      </dgm:t>
    </dgm:pt>
    <dgm:pt modelId="{ACAC1251-D4D0-43E1-811B-1334630F48B1}" type="parTrans" cxnId="{B58C6516-ADDB-48DC-82D8-E4BE01EB0027}">
      <dgm:prSet/>
      <dgm:spPr/>
      <dgm:t>
        <a:bodyPr/>
        <a:lstStyle/>
        <a:p>
          <a:endParaRPr lang="en-US"/>
        </a:p>
      </dgm:t>
    </dgm:pt>
    <dgm:pt modelId="{7B54F37A-FEF6-48D4-8E58-A4329BD4E779}" type="sibTrans" cxnId="{B58C6516-ADDB-48DC-82D8-E4BE01EB0027}">
      <dgm:prSet/>
      <dgm:spPr/>
      <dgm:t>
        <a:bodyPr/>
        <a:lstStyle/>
        <a:p>
          <a:endParaRPr lang="en-US"/>
        </a:p>
      </dgm:t>
    </dgm:pt>
    <dgm:pt modelId="{43F1F206-AE6A-4713-9EE2-65D6C3362547}">
      <dgm:prSet phldrT="[Text]" custT="1"/>
      <dgm:spPr/>
      <dgm:t>
        <a:bodyPr/>
        <a:lstStyle/>
        <a:p>
          <a:r>
            <a:rPr lang="en-US" sz="2000" dirty="0" smtClean="0"/>
            <a:t>Solidify Understanding</a:t>
          </a:r>
          <a:endParaRPr lang="en-US" sz="2000" dirty="0"/>
        </a:p>
      </dgm:t>
    </dgm:pt>
    <dgm:pt modelId="{A7EFF9B8-C1AD-43C6-BA2D-FE4D760DD897}" type="parTrans" cxnId="{D536F124-7F99-442E-8B9C-4B2EC0C0D24F}">
      <dgm:prSet/>
      <dgm:spPr/>
      <dgm:t>
        <a:bodyPr/>
        <a:lstStyle/>
        <a:p>
          <a:endParaRPr lang="en-US"/>
        </a:p>
      </dgm:t>
    </dgm:pt>
    <dgm:pt modelId="{6F069C2C-A68D-473D-AC4E-20435A4D1076}" type="sibTrans" cxnId="{D536F124-7F99-442E-8B9C-4B2EC0C0D24F}">
      <dgm:prSet/>
      <dgm:spPr/>
      <dgm:t>
        <a:bodyPr/>
        <a:lstStyle/>
        <a:p>
          <a:endParaRPr lang="en-US"/>
        </a:p>
      </dgm:t>
    </dgm:pt>
    <dgm:pt modelId="{F66BCBF0-8E1F-414F-B8B3-D1CA3F9EEFDD}">
      <dgm:prSet phldrT="[Text]" custT="1"/>
      <dgm:spPr/>
      <dgm:t>
        <a:bodyPr/>
        <a:lstStyle/>
        <a:p>
          <a:r>
            <a:rPr lang="en-US" sz="2000" dirty="0" smtClean="0"/>
            <a:t>Practice Understanding</a:t>
          </a:r>
          <a:endParaRPr lang="en-US" sz="2000" dirty="0"/>
        </a:p>
      </dgm:t>
    </dgm:pt>
    <dgm:pt modelId="{E6A6167D-EA03-414E-AA1C-DBAF45770C19}" type="parTrans" cxnId="{B2B3B664-5F44-4C98-A699-14066F89EEEC}">
      <dgm:prSet/>
      <dgm:spPr/>
      <dgm:t>
        <a:bodyPr/>
        <a:lstStyle/>
        <a:p>
          <a:endParaRPr lang="en-US"/>
        </a:p>
      </dgm:t>
    </dgm:pt>
    <dgm:pt modelId="{27935ACD-09A9-45C4-B9EF-9D3C848218E2}" type="sibTrans" cxnId="{B2B3B664-5F44-4C98-A699-14066F89EEEC}">
      <dgm:prSet/>
      <dgm:spPr/>
      <dgm:t>
        <a:bodyPr/>
        <a:lstStyle/>
        <a:p>
          <a:endParaRPr lang="en-US"/>
        </a:p>
      </dgm:t>
    </dgm:pt>
    <dgm:pt modelId="{D95C2C1B-C57A-4233-9A65-8722DD61F582}" type="pres">
      <dgm:prSet presAssocID="{AE72FA29-571A-4D79-9A50-C2CEE2CF51A9}" presName="cycle" presStyleCnt="0">
        <dgm:presLayoutVars>
          <dgm:dir/>
          <dgm:resizeHandles val="exact"/>
        </dgm:presLayoutVars>
      </dgm:prSet>
      <dgm:spPr/>
      <dgm:t>
        <a:bodyPr/>
        <a:lstStyle/>
        <a:p>
          <a:endParaRPr lang="en-US"/>
        </a:p>
      </dgm:t>
    </dgm:pt>
    <dgm:pt modelId="{CCDDF3C4-53FC-4367-9876-BEECA42BC71D}" type="pres">
      <dgm:prSet presAssocID="{821348F9-ADED-45ED-90FD-50129D316339}" presName="dummy" presStyleCnt="0"/>
      <dgm:spPr/>
    </dgm:pt>
    <dgm:pt modelId="{E09FAD07-CC79-41A1-99F2-3C45D0050B2D}" type="pres">
      <dgm:prSet presAssocID="{821348F9-ADED-45ED-90FD-50129D316339}" presName="node" presStyleLbl="revTx" presStyleIdx="0" presStyleCnt="3" custScaleX="158027" custRadScaleRad="122097" custRadScaleInc="5793">
        <dgm:presLayoutVars>
          <dgm:bulletEnabled val="1"/>
        </dgm:presLayoutVars>
      </dgm:prSet>
      <dgm:spPr/>
      <dgm:t>
        <a:bodyPr/>
        <a:lstStyle/>
        <a:p>
          <a:endParaRPr lang="en-US"/>
        </a:p>
      </dgm:t>
    </dgm:pt>
    <dgm:pt modelId="{05F4B21D-3203-4917-BF40-9DB9D06B52DA}" type="pres">
      <dgm:prSet presAssocID="{7B54F37A-FEF6-48D4-8E58-A4329BD4E779}" presName="sibTrans" presStyleLbl="node1" presStyleIdx="0" presStyleCnt="3"/>
      <dgm:spPr/>
      <dgm:t>
        <a:bodyPr/>
        <a:lstStyle/>
        <a:p>
          <a:endParaRPr lang="en-US"/>
        </a:p>
      </dgm:t>
    </dgm:pt>
    <dgm:pt modelId="{8E68391F-6A73-40B7-9AC6-850BA9146D86}" type="pres">
      <dgm:prSet presAssocID="{43F1F206-AE6A-4713-9EE2-65D6C3362547}" presName="dummy" presStyleCnt="0"/>
      <dgm:spPr/>
    </dgm:pt>
    <dgm:pt modelId="{B53A060C-1C0C-4690-A15F-F407560C9B40}" type="pres">
      <dgm:prSet presAssocID="{43F1F206-AE6A-4713-9EE2-65D6C3362547}" presName="node" presStyleLbl="revTx" presStyleIdx="1" presStyleCnt="3" custScaleX="143640" custRadScaleRad="116138">
        <dgm:presLayoutVars>
          <dgm:bulletEnabled val="1"/>
        </dgm:presLayoutVars>
      </dgm:prSet>
      <dgm:spPr/>
      <dgm:t>
        <a:bodyPr/>
        <a:lstStyle/>
        <a:p>
          <a:endParaRPr lang="en-US"/>
        </a:p>
      </dgm:t>
    </dgm:pt>
    <dgm:pt modelId="{B1D0C411-2E8D-4DAD-872A-E8A802916EC6}" type="pres">
      <dgm:prSet presAssocID="{6F069C2C-A68D-473D-AC4E-20435A4D1076}" presName="sibTrans" presStyleLbl="node1" presStyleIdx="1" presStyleCnt="3"/>
      <dgm:spPr/>
      <dgm:t>
        <a:bodyPr/>
        <a:lstStyle/>
        <a:p>
          <a:endParaRPr lang="en-US"/>
        </a:p>
      </dgm:t>
    </dgm:pt>
    <dgm:pt modelId="{79FA7136-710B-4305-9BC9-F622909C339C}" type="pres">
      <dgm:prSet presAssocID="{F66BCBF0-8E1F-414F-B8B3-D1CA3F9EEFDD}" presName="dummy" presStyleCnt="0"/>
      <dgm:spPr/>
    </dgm:pt>
    <dgm:pt modelId="{9E92D730-0A11-48EC-B0AC-3DC34C219F16}" type="pres">
      <dgm:prSet presAssocID="{F66BCBF0-8E1F-414F-B8B3-D1CA3F9EEFDD}" presName="node" presStyleLbl="revTx" presStyleIdx="2" presStyleCnt="3" custScaleX="156613" custRadScaleRad="123400" custRadScaleInc="-2962">
        <dgm:presLayoutVars>
          <dgm:bulletEnabled val="1"/>
        </dgm:presLayoutVars>
      </dgm:prSet>
      <dgm:spPr/>
      <dgm:t>
        <a:bodyPr/>
        <a:lstStyle/>
        <a:p>
          <a:endParaRPr lang="en-US"/>
        </a:p>
      </dgm:t>
    </dgm:pt>
    <dgm:pt modelId="{90DE1FB4-19BA-4E27-9819-81EF65687FF3}" type="pres">
      <dgm:prSet presAssocID="{27935ACD-09A9-45C4-B9EF-9D3C848218E2}" presName="sibTrans" presStyleLbl="node1" presStyleIdx="2" presStyleCnt="3"/>
      <dgm:spPr/>
      <dgm:t>
        <a:bodyPr/>
        <a:lstStyle/>
        <a:p>
          <a:endParaRPr lang="en-US"/>
        </a:p>
      </dgm:t>
    </dgm:pt>
  </dgm:ptLst>
  <dgm:cxnLst>
    <dgm:cxn modelId="{B624D263-4B31-E742-A189-F1941E898BC6}" type="presOf" srcId="{AE72FA29-571A-4D79-9A50-C2CEE2CF51A9}" destId="{D95C2C1B-C57A-4233-9A65-8722DD61F582}" srcOrd="0" destOrd="0" presId="urn:microsoft.com/office/officeart/2005/8/layout/cycle1"/>
    <dgm:cxn modelId="{7DC883A2-4F4E-8541-ADA3-822196923668}" type="presOf" srcId="{6F069C2C-A68D-473D-AC4E-20435A4D1076}" destId="{B1D0C411-2E8D-4DAD-872A-E8A802916EC6}" srcOrd="0" destOrd="0" presId="urn:microsoft.com/office/officeart/2005/8/layout/cycle1"/>
    <dgm:cxn modelId="{D536F124-7F99-442E-8B9C-4B2EC0C0D24F}" srcId="{AE72FA29-571A-4D79-9A50-C2CEE2CF51A9}" destId="{43F1F206-AE6A-4713-9EE2-65D6C3362547}" srcOrd="1" destOrd="0" parTransId="{A7EFF9B8-C1AD-43C6-BA2D-FE4D760DD897}" sibTransId="{6F069C2C-A68D-473D-AC4E-20435A4D1076}"/>
    <dgm:cxn modelId="{B58C6516-ADDB-48DC-82D8-E4BE01EB0027}" srcId="{AE72FA29-571A-4D79-9A50-C2CEE2CF51A9}" destId="{821348F9-ADED-45ED-90FD-50129D316339}" srcOrd="0" destOrd="0" parTransId="{ACAC1251-D4D0-43E1-811B-1334630F48B1}" sibTransId="{7B54F37A-FEF6-48D4-8E58-A4329BD4E779}"/>
    <dgm:cxn modelId="{B8D68E0C-DC9D-F043-B6F6-2F3665E8DEB0}" type="presOf" srcId="{821348F9-ADED-45ED-90FD-50129D316339}" destId="{E09FAD07-CC79-41A1-99F2-3C45D0050B2D}" srcOrd="0" destOrd="0" presId="urn:microsoft.com/office/officeart/2005/8/layout/cycle1"/>
    <dgm:cxn modelId="{CE550659-43DC-354E-8C25-D757E306E061}" type="presOf" srcId="{43F1F206-AE6A-4713-9EE2-65D6C3362547}" destId="{B53A060C-1C0C-4690-A15F-F407560C9B40}" srcOrd="0" destOrd="0" presId="urn:microsoft.com/office/officeart/2005/8/layout/cycle1"/>
    <dgm:cxn modelId="{B2B3B664-5F44-4C98-A699-14066F89EEEC}" srcId="{AE72FA29-571A-4D79-9A50-C2CEE2CF51A9}" destId="{F66BCBF0-8E1F-414F-B8B3-D1CA3F9EEFDD}" srcOrd="2" destOrd="0" parTransId="{E6A6167D-EA03-414E-AA1C-DBAF45770C19}" sibTransId="{27935ACD-09A9-45C4-B9EF-9D3C848218E2}"/>
    <dgm:cxn modelId="{E19B6683-B9F9-7442-AE1C-7D44DA08B1BA}" type="presOf" srcId="{7B54F37A-FEF6-48D4-8E58-A4329BD4E779}" destId="{05F4B21D-3203-4917-BF40-9DB9D06B52DA}" srcOrd="0" destOrd="0" presId="urn:microsoft.com/office/officeart/2005/8/layout/cycle1"/>
    <dgm:cxn modelId="{968ACE99-8505-2C4B-8EB6-9CE578864288}" type="presOf" srcId="{27935ACD-09A9-45C4-B9EF-9D3C848218E2}" destId="{90DE1FB4-19BA-4E27-9819-81EF65687FF3}" srcOrd="0" destOrd="0" presId="urn:microsoft.com/office/officeart/2005/8/layout/cycle1"/>
    <dgm:cxn modelId="{FD20B10D-6740-4B4A-B62E-B989704B752E}" type="presOf" srcId="{F66BCBF0-8E1F-414F-B8B3-D1CA3F9EEFDD}" destId="{9E92D730-0A11-48EC-B0AC-3DC34C219F16}" srcOrd="0" destOrd="0" presId="urn:microsoft.com/office/officeart/2005/8/layout/cycle1"/>
    <dgm:cxn modelId="{C7DCCFDE-071D-B448-9F4D-D121B84F9F92}" type="presParOf" srcId="{D95C2C1B-C57A-4233-9A65-8722DD61F582}" destId="{CCDDF3C4-53FC-4367-9876-BEECA42BC71D}" srcOrd="0" destOrd="0" presId="urn:microsoft.com/office/officeart/2005/8/layout/cycle1"/>
    <dgm:cxn modelId="{4E71B14D-10DC-3D41-BB0F-96887E971C55}" type="presParOf" srcId="{D95C2C1B-C57A-4233-9A65-8722DD61F582}" destId="{E09FAD07-CC79-41A1-99F2-3C45D0050B2D}" srcOrd="1" destOrd="0" presId="urn:microsoft.com/office/officeart/2005/8/layout/cycle1"/>
    <dgm:cxn modelId="{F4DA087B-ADB1-BB4D-92AF-34687F4A52CE}" type="presParOf" srcId="{D95C2C1B-C57A-4233-9A65-8722DD61F582}" destId="{05F4B21D-3203-4917-BF40-9DB9D06B52DA}" srcOrd="2" destOrd="0" presId="urn:microsoft.com/office/officeart/2005/8/layout/cycle1"/>
    <dgm:cxn modelId="{4089DB10-1715-774F-9C71-83FF2A0BBBF1}" type="presParOf" srcId="{D95C2C1B-C57A-4233-9A65-8722DD61F582}" destId="{8E68391F-6A73-40B7-9AC6-850BA9146D86}" srcOrd="3" destOrd="0" presId="urn:microsoft.com/office/officeart/2005/8/layout/cycle1"/>
    <dgm:cxn modelId="{3B266715-F816-B342-AED0-1E09FCB8A8B7}" type="presParOf" srcId="{D95C2C1B-C57A-4233-9A65-8722DD61F582}" destId="{B53A060C-1C0C-4690-A15F-F407560C9B40}" srcOrd="4" destOrd="0" presId="urn:microsoft.com/office/officeart/2005/8/layout/cycle1"/>
    <dgm:cxn modelId="{5320C714-1D47-0140-9608-2FA511C72F97}" type="presParOf" srcId="{D95C2C1B-C57A-4233-9A65-8722DD61F582}" destId="{B1D0C411-2E8D-4DAD-872A-E8A802916EC6}" srcOrd="5" destOrd="0" presId="urn:microsoft.com/office/officeart/2005/8/layout/cycle1"/>
    <dgm:cxn modelId="{F452BB6D-FE8C-604F-B62F-080A68F16CD4}" type="presParOf" srcId="{D95C2C1B-C57A-4233-9A65-8722DD61F582}" destId="{79FA7136-710B-4305-9BC9-F622909C339C}" srcOrd="6" destOrd="0" presId="urn:microsoft.com/office/officeart/2005/8/layout/cycle1"/>
    <dgm:cxn modelId="{A1519043-4989-DF46-AEE1-8279CD05C0E5}" type="presParOf" srcId="{D95C2C1B-C57A-4233-9A65-8722DD61F582}" destId="{9E92D730-0A11-48EC-B0AC-3DC34C219F16}" srcOrd="7" destOrd="0" presId="urn:microsoft.com/office/officeart/2005/8/layout/cycle1"/>
    <dgm:cxn modelId="{D14C6C26-FEA4-E447-A3C1-1E130E4EF8A0}" type="presParOf" srcId="{D95C2C1B-C57A-4233-9A65-8722DD61F582}" destId="{90DE1FB4-19BA-4E27-9819-81EF65687FF3}"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FAD07-CC79-41A1-99F2-3C45D0050B2D}">
      <dsp:nvSpPr>
        <dsp:cNvPr id="0" name=""/>
        <dsp:cNvSpPr/>
      </dsp:nvSpPr>
      <dsp:spPr>
        <a:xfrm>
          <a:off x="3435824" y="232029"/>
          <a:ext cx="1183368" cy="118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Develop Understanding</a:t>
          </a:r>
          <a:endParaRPr lang="en-US" sz="1300" kern="1200" dirty="0"/>
        </a:p>
      </dsp:txBody>
      <dsp:txXfrm>
        <a:off x="3435824" y="232029"/>
        <a:ext cx="1183368" cy="1183368"/>
      </dsp:txXfrm>
    </dsp:sp>
    <dsp:sp modelId="{05F4B21D-3203-4917-BF40-9DB9D06B52DA}">
      <dsp:nvSpPr>
        <dsp:cNvPr id="0" name=""/>
        <dsp:cNvSpPr/>
      </dsp:nvSpPr>
      <dsp:spPr>
        <a:xfrm>
          <a:off x="1635117" y="-328"/>
          <a:ext cx="2796195" cy="2796195"/>
        </a:xfrm>
        <a:prstGeom prst="circularArrow">
          <a:avLst>
            <a:gd name="adj1" fmla="val 8253"/>
            <a:gd name="adj2" fmla="val 576464"/>
            <a:gd name="adj3" fmla="val 2962267"/>
            <a:gd name="adj4" fmla="val 52787"/>
            <a:gd name="adj5" fmla="val 96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A060C-1C0C-4690-A15F-F407560C9B40}">
      <dsp:nvSpPr>
        <dsp:cNvPr id="0" name=""/>
        <dsp:cNvSpPr/>
      </dsp:nvSpPr>
      <dsp:spPr>
        <a:xfrm>
          <a:off x="2441530" y="1954196"/>
          <a:ext cx="1183368" cy="118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Solidify Understanding</a:t>
          </a:r>
          <a:endParaRPr lang="en-US" sz="1300" kern="1200" dirty="0"/>
        </a:p>
      </dsp:txBody>
      <dsp:txXfrm>
        <a:off x="2441530" y="1954196"/>
        <a:ext cx="1183368" cy="1183368"/>
      </dsp:txXfrm>
    </dsp:sp>
    <dsp:sp modelId="{B1D0C411-2E8D-4DAD-872A-E8A802916EC6}">
      <dsp:nvSpPr>
        <dsp:cNvPr id="0" name=""/>
        <dsp:cNvSpPr/>
      </dsp:nvSpPr>
      <dsp:spPr>
        <a:xfrm>
          <a:off x="1635117" y="-328"/>
          <a:ext cx="2796195" cy="2796195"/>
        </a:xfrm>
        <a:prstGeom prst="circularArrow">
          <a:avLst>
            <a:gd name="adj1" fmla="val 8253"/>
            <a:gd name="adj2" fmla="val 576464"/>
            <a:gd name="adj3" fmla="val 10170749"/>
            <a:gd name="adj4" fmla="val 7261269"/>
            <a:gd name="adj5" fmla="val 96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92D730-0A11-48EC-B0AC-3DC34C219F16}">
      <dsp:nvSpPr>
        <dsp:cNvPr id="0" name=""/>
        <dsp:cNvSpPr/>
      </dsp:nvSpPr>
      <dsp:spPr>
        <a:xfrm>
          <a:off x="1447237" y="232029"/>
          <a:ext cx="1183368" cy="118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Practice Understanding</a:t>
          </a:r>
          <a:endParaRPr lang="en-US" sz="1300" kern="1200" dirty="0"/>
        </a:p>
      </dsp:txBody>
      <dsp:txXfrm>
        <a:off x="1447237" y="232029"/>
        <a:ext cx="1183368" cy="1183368"/>
      </dsp:txXfrm>
    </dsp:sp>
    <dsp:sp modelId="{90DE1FB4-19BA-4E27-9819-81EF65687FF3}">
      <dsp:nvSpPr>
        <dsp:cNvPr id="0" name=""/>
        <dsp:cNvSpPr/>
      </dsp:nvSpPr>
      <dsp:spPr>
        <a:xfrm>
          <a:off x="1635117" y="-328"/>
          <a:ext cx="2796195" cy="2796195"/>
        </a:xfrm>
        <a:prstGeom prst="circularArrow">
          <a:avLst>
            <a:gd name="adj1" fmla="val 8253"/>
            <a:gd name="adj2" fmla="val 576464"/>
            <a:gd name="adj3" fmla="val 16855238"/>
            <a:gd name="adj4" fmla="val 14968298"/>
            <a:gd name="adj5" fmla="val 96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5E0EF9-2943-FA4B-A675-108D4A7A4A35}" type="datetimeFigureOut">
              <a:rPr lang="en-US" smtClean="0"/>
              <a:pPr/>
              <a:t>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9798E-10C3-DC46-9DC4-4A6623FF0580}" type="slidenum">
              <a:rPr lang="en-US" smtClean="0"/>
              <a:pPr/>
              <a:t>‹#›</a:t>
            </a:fld>
            <a:endParaRPr lang="en-US"/>
          </a:p>
        </p:txBody>
      </p:sp>
    </p:spTree>
    <p:extLst>
      <p:ext uri="{BB962C8B-B14F-4D97-AF65-F5344CB8AC3E}">
        <p14:creationId xmlns:p14="http://schemas.microsoft.com/office/powerpoint/2010/main" val="10959526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 am excited</a:t>
            </a:r>
            <a:r>
              <a:rPr lang="en-US" baseline="0" dirty="0" smtClean="0"/>
              <a:t> to talk with you today concerning the Mathematics Vision Project or MVP.</a:t>
            </a:r>
          </a:p>
        </p:txBody>
      </p:sp>
      <p:sp>
        <p:nvSpPr>
          <p:cNvPr id="4" name="Slide Number Placeholder 3"/>
          <p:cNvSpPr>
            <a:spLocks noGrp="1"/>
          </p:cNvSpPr>
          <p:nvPr>
            <p:ph type="sldNum" sz="quarter" idx="10"/>
          </p:nvPr>
        </p:nvSpPr>
        <p:spPr/>
        <p:txBody>
          <a:bodyPr/>
          <a:lstStyle/>
          <a:p>
            <a:fld id="{4159798E-10C3-DC46-9DC4-4A6623FF0580}" type="slidenum">
              <a:rPr lang="en-US" smtClean="0"/>
              <a:pPr/>
              <a:t>1</a:t>
            </a:fld>
            <a:endParaRPr lang="en-US"/>
          </a:p>
        </p:txBody>
      </p:sp>
    </p:spTree>
    <p:extLst>
      <p:ext uri="{BB962C8B-B14F-4D97-AF65-F5344CB8AC3E}">
        <p14:creationId xmlns:p14="http://schemas.microsoft.com/office/powerpoint/2010/main" val="287956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the dual facets of “problems”, and “exercises” the MVP materials exemplify a multi-tasking approach to learning.  *This means that the content and practice standards are addressed in multiple tasks and that * multiple standards are also addressed in a single task.**</a:t>
            </a:r>
          </a:p>
        </p:txBody>
      </p:sp>
      <p:sp>
        <p:nvSpPr>
          <p:cNvPr id="4" name="Slide Number Placeholder 3"/>
          <p:cNvSpPr>
            <a:spLocks noGrp="1"/>
          </p:cNvSpPr>
          <p:nvPr>
            <p:ph type="sldNum" sz="quarter" idx="10"/>
          </p:nvPr>
        </p:nvSpPr>
        <p:spPr/>
        <p:txBody>
          <a:bodyPr/>
          <a:lstStyle/>
          <a:p>
            <a:fld id="{4159798E-10C3-DC46-9DC4-4A6623FF0580}" type="slidenum">
              <a:rPr lang="en-US" smtClean="0"/>
              <a:pPr/>
              <a:t>10</a:t>
            </a:fld>
            <a:endParaRPr lang="en-US"/>
          </a:p>
        </p:txBody>
      </p:sp>
    </p:spTree>
    <p:extLst>
      <p:ext uri="{BB962C8B-B14F-4D97-AF65-F5344CB8AC3E}">
        <p14:creationId xmlns:p14="http://schemas.microsoft.com/office/powerpoint/2010/main" val="366935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approach reflects the true nature of knowledge that is web like and connected. The MVP materials allow for multiple experiences of the same standard and promote access to the standards in multiple ways. It has been suggested by the Core authors as illustrated in the diagram above, that some standards are culminating standards and several standards need to flow into them. The MVP author team has provided such a flow and opportunities for coherent and deep learning to occur.</a:t>
            </a:r>
            <a:endParaRPr lang="en-US" dirty="0" smtClean="0"/>
          </a:p>
          <a:p>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11</a:t>
            </a:fld>
            <a:endParaRPr lang="en-US"/>
          </a:p>
        </p:txBody>
      </p:sp>
    </p:spTree>
    <p:extLst>
      <p:ext uri="{BB962C8B-B14F-4D97-AF65-F5344CB8AC3E}">
        <p14:creationId xmlns:p14="http://schemas.microsoft.com/office/powerpoint/2010/main" val="2832598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multi-tasking approach</a:t>
            </a:r>
            <a:r>
              <a:rPr lang="en-US" baseline="0" dirty="0" smtClean="0"/>
              <a:t> is evident on the table of contents of the MVP materials.</a:t>
            </a:r>
          </a:p>
          <a:p>
            <a:r>
              <a:rPr lang="en-US" baseline="0" dirty="0" smtClean="0"/>
              <a:t>As students move through a progression of tasks the standards are developed in a meaningful way and therefore are part of multiple tasks. At the same time a single task contains the opportunity to address multiple standards.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12</a:t>
            </a:fld>
            <a:endParaRPr lang="en-US"/>
          </a:p>
        </p:txBody>
      </p:sp>
    </p:spTree>
    <p:extLst>
      <p:ext uri="{BB962C8B-B14F-4D97-AF65-F5344CB8AC3E}">
        <p14:creationId xmlns:p14="http://schemas.microsoft.com/office/powerpoint/2010/main" val="1123262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the in-class</a:t>
            </a:r>
            <a:r>
              <a:rPr lang="en-US" baseline="0" dirty="0" smtClean="0"/>
              <a:t> tasks flow or progress in a meaningful way. To guide the learning and promote a depth of understanding the Comprehensive Mathematics Instruction framework is used. This framework has grown out of research done at Brigham Young University related to how students learn mathematics. A major component of the framework is the learning cycle. The learning cycle identifies three stages of learning: Develop Understanding, Solidify Understanding and Practice Understanding.  The tasks in our materials follow this progression of learning and foster reasoning and sense making. </a:t>
            </a:r>
          </a:p>
          <a:p>
            <a:endParaRPr lang="en-US" baseline="0" dirty="0" smtClean="0"/>
          </a:p>
          <a:p>
            <a:r>
              <a:rPr lang="en-US" baseline="0" dirty="0" smtClean="0"/>
              <a:t>*We begin with Develop understanding tasks, which are meant to surface student thinking and invite intuitive approaches to mathematical problems. </a:t>
            </a:r>
          </a:p>
          <a:p>
            <a:endParaRPr lang="en-US" baseline="0" dirty="0" smtClean="0"/>
          </a:p>
          <a:p>
            <a:r>
              <a:rPr lang="en-US" baseline="0" dirty="0" smtClean="0"/>
              <a:t>*Next students engage in Solidify understanding tasks. Solidify understanding tasks are designed to pursue student thinking that surfaced previously and extend it towards greater clarity and depth. </a:t>
            </a:r>
          </a:p>
          <a:p>
            <a:endParaRPr lang="en-US" baseline="0" dirty="0" smtClean="0"/>
          </a:p>
          <a:p>
            <a:r>
              <a:rPr lang="en-US" baseline="0" dirty="0" smtClean="0"/>
              <a:t>*Solidify understanding tasks are followed by Practice understanding tasks which promote fluency and efficiency, connect student thinking to mathematical conventions and the work of the broader community of mathematical practice.</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13</a:t>
            </a:fld>
            <a:endParaRPr lang="en-US"/>
          </a:p>
        </p:txBody>
      </p:sp>
    </p:spTree>
    <p:extLst>
      <p:ext uri="{BB962C8B-B14F-4D97-AF65-F5344CB8AC3E}">
        <p14:creationId xmlns:p14="http://schemas.microsoft.com/office/powerpoint/2010/main" val="34035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table of contents outlines the learning cycles in the module. </a:t>
            </a:r>
          </a:p>
          <a:p>
            <a:r>
              <a:rPr lang="en-US" baseline="0" dirty="0" smtClean="0"/>
              <a:t>Not every learning cycle is as succinct as the one labeled above. Many times a develop understanding task will surface multiple concepts that need to be solidified and practiced.</a:t>
            </a:r>
          </a:p>
          <a:p>
            <a:r>
              <a:rPr lang="en-US" baseline="0" dirty="0" smtClean="0"/>
              <a:t>This presentation can only scratch the surface of the CMI framework and learning cycles. We recommend more in-depth professional development be provided to help you gain a richer understanding of the frameworks and make instructional decisions in accordance with these frameworks.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14</a:t>
            </a:fld>
            <a:endParaRPr lang="en-US"/>
          </a:p>
        </p:txBody>
      </p:sp>
    </p:spTree>
    <p:extLst>
      <p:ext uri="{BB962C8B-B14F-4D97-AF65-F5344CB8AC3E}">
        <p14:creationId xmlns:p14="http://schemas.microsoft.com/office/powerpoint/2010/main" val="336082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Tasks</a:t>
            </a:r>
            <a:r>
              <a:rPr lang="en-US" baseline="0" dirty="0" smtClean="0"/>
              <a:t> in the MVP materials naturally allow for differentiation. </a:t>
            </a:r>
          </a:p>
          <a:p>
            <a:r>
              <a:rPr lang="en-US" baseline="0" dirty="0" smtClean="0"/>
              <a:t>*The tasks have a low-threshold and high ceiling meaning that there are access points for all students and opportunity for extensions. </a:t>
            </a:r>
          </a:p>
          <a:p>
            <a:r>
              <a:rPr lang="en-US" baseline="0" dirty="0" smtClean="0"/>
              <a:t>*The story contexts and the visual representations as well as the teacher’s integral role in the facilitation of the tasks promote access for all students. </a:t>
            </a:r>
          </a:p>
          <a:p>
            <a:r>
              <a:rPr lang="en-US" baseline="0" dirty="0" smtClean="0"/>
              <a:t>*This also provides students the opportunity to connect their intuitive thoughts and reasoning to mathematical concepts in a natural and progressive way. Additionally the tasks provide for engagement in all of the mathematical practices.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15</a:t>
            </a:fld>
            <a:endParaRPr lang="en-US"/>
          </a:p>
        </p:txBody>
      </p:sp>
    </p:spTree>
    <p:extLst>
      <p:ext uri="{BB962C8B-B14F-4D97-AF65-F5344CB8AC3E}">
        <p14:creationId xmlns:p14="http://schemas.microsoft.com/office/powerpoint/2010/main" val="97952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task</a:t>
            </a:r>
            <a:r>
              <a:rPr lang="en-US" baseline="0" dirty="0" smtClean="0"/>
              <a:t> demonstrates a story context on which the second module of secondary one is focused. This context supports students in learning and understanding systems of linear equations and inequalities. The context allows all students to connect with the problem and the opportunity to access the mathematics.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16</a:t>
            </a:fld>
            <a:endParaRPr lang="en-US"/>
          </a:p>
        </p:txBody>
      </p:sp>
    </p:spTree>
    <p:extLst>
      <p:ext uri="{BB962C8B-B14F-4D97-AF65-F5344CB8AC3E}">
        <p14:creationId xmlns:p14="http://schemas.microsoft.com/office/powerpoint/2010/main" val="309392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of these pieces of student work were produced during the implementation of the Pet Sitters task and although they are not all perfectly correct they do show how students access the mathematics in various ways and intuitively take multiple approaches to the task. From all of these representations and the underlying student reasoning, subsequent work solidifies the concepts and extends the student learning.</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17</a:t>
            </a:fld>
            <a:endParaRPr lang="en-US"/>
          </a:p>
        </p:txBody>
      </p:sp>
    </p:spTree>
    <p:extLst>
      <p:ext uri="{BB962C8B-B14F-4D97-AF65-F5344CB8AC3E}">
        <p14:creationId xmlns:p14="http://schemas.microsoft.com/office/powerpoint/2010/main" val="4127703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 the learning cycle framework connects with natural</a:t>
            </a:r>
            <a:r>
              <a:rPr lang="en-US" baseline="0" dirty="0" smtClean="0"/>
              <a:t> learning</a:t>
            </a:r>
            <a:r>
              <a:rPr lang="en-US" dirty="0" smtClean="0"/>
              <a:t> progressions.</a:t>
            </a:r>
            <a:r>
              <a:rPr lang="en-US" baseline="0" dirty="0" smtClean="0"/>
              <a:t> Additionally, the learning cycle incorporates all of the mathematical practice standards as the student’s role evolves throughout the learning cycle to incorporate all of the mathematical practice standards. The Common Core standards promote versatility and flexibility as well as depth of knowledge. To promote student growth and development the MVP materials include many different experiences and different types of work for students.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18</a:t>
            </a:fld>
            <a:endParaRPr lang="en-US"/>
          </a:p>
        </p:txBody>
      </p:sp>
    </p:spTree>
    <p:extLst>
      <p:ext uri="{BB962C8B-B14F-4D97-AF65-F5344CB8AC3E}">
        <p14:creationId xmlns:p14="http://schemas.microsoft.com/office/powerpoint/2010/main" val="346038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teacher’s role is of utmost importance and central to the successful implementation of the MVP materials. A masterful teacher will promote meaningful discourse and surface student’s intuitive ideas and then orchestrate a discussion in the classroom that creates a shared understanding and a deeper richer depth of knowledge for all students. This work is difficult to accomplish but with the provided teacher’s notes the MVP team has given support to teachers so that they can be more successful in their work. The MVP materials require more of students than traditional materials, they also provide students with rich opportunities for learning. In like manner the MVP materials require teachers to be well prepared and also to have a more engaging and rewarding teaching experience.</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19</a:t>
            </a:fld>
            <a:endParaRPr lang="en-US"/>
          </a:p>
        </p:txBody>
      </p:sp>
    </p:spTree>
    <p:extLst>
      <p:ext uri="{BB962C8B-B14F-4D97-AF65-F5344CB8AC3E}">
        <p14:creationId xmlns:p14="http://schemas.microsoft.com/office/powerpoint/2010/main" val="359857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During this presentation we will discuss what Mathematics Vision Project is, and what educators will gain by becoming familiar with and using materials provided by the MVP team.</a:t>
            </a:r>
          </a:p>
          <a:p>
            <a:endParaRPr lang="en-US" baseline="0" dirty="0" smtClean="0"/>
          </a:p>
          <a:p>
            <a:r>
              <a:rPr lang="en-US" baseline="0" dirty="0" smtClean="0"/>
              <a:t>*This presentation will focus on the design of the materials and the frameworks on which they are based. </a:t>
            </a:r>
          </a:p>
          <a:p>
            <a:r>
              <a:rPr lang="en-US" baseline="0" dirty="0" smtClean="0"/>
              <a:t>*Additionally we will demonstrate how the MVP materials address the criteria provided by the Core Standard authors for publishers, and * finally we will share the results of an independent review that was conducted on the MVP materials for Secondary One Mathematics.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2</a:t>
            </a:fld>
            <a:endParaRPr lang="en-US"/>
          </a:p>
        </p:txBody>
      </p:sp>
    </p:spTree>
    <p:extLst>
      <p:ext uri="{BB962C8B-B14F-4D97-AF65-F5344CB8AC3E}">
        <p14:creationId xmlns:p14="http://schemas.microsoft.com/office/powerpoint/2010/main" val="2728247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a:t>
            </a:r>
            <a:r>
              <a:rPr lang="en-US" baseline="0" dirty="0" smtClean="0"/>
              <a:t> Core authors have provided a guide to publishers’ for the production of materials that would reflect the Core standards. The MVP materials exemplify the criteria set forth in this document.</a:t>
            </a:r>
          </a:p>
        </p:txBody>
      </p:sp>
      <p:sp>
        <p:nvSpPr>
          <p:cNvPr id="4" name="Slide Number Placeholder 3"/>
          <p:cNvSpPr>
            <a:spLocks noGrp="1"/>
          </p:cNvSpPr>
          <p:nvPr>
            <p:ph type="sldNum" sz="quarter" idx="10"/>
          </p:nvPr>
        </p:nvSpPr>
        <p:spPr/>
        <p:txBody>
          <a:bodyPr/>
          <a:lstStyle/>
          <a:p>
            <a:fld id="{4159798E-10C3-DC46-9DC4-4A6623FF0580}" type="slidenum">
              <a:rPr lang="en-US" smtClean="0"/>
              <a:pPr/>
              <a:t>20</a:t>
            </a:fld>
            <a:endParaRPr lang="en-US"/>
          </a:p>
        </p:txBody>
      </p:sp>
    </p:spTree>
    <p:extLst>
      <p:ext uri="{BB962C8B-B14F-4D97-AF65-F5344CB8AC3E}">
        <p14:creationId xmlns:p14="http://schemas.microsoft.com/office/powerpoint/2010/main" val="2688733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criteria</a:t>
            </a:r>
            <a:r>
              <a:rPr lang="en-US" baseline="0" dirty="0" smtClean="0"/>
              <a:t> provided are: * focus, </a:t>
            </a:r>
          </a:p>
          <a:p>
            <a:endParaRPr lang="en-US" baseline="0" dirty="0" smtClean="0"/>
          </a:p>
          <a:p>
            <a:r>
              <a:rPr lang="en-US" baseline="0" dirty="0" smtClean="0"/>
              <a:t>* coherence and </a:t>
            </a:r>
          </a:p>
          <a:p>
            <a:endParaRPr lang="en-US" baseline="0" dirty="0" smtClean="0"/>
          </a:p>
          <a:p>
            <a:r>
              <a:rPr lang="en-US" baseline="0" dirty="0" smtClean="0"/>
              <a:t>* rigor with a balance of rigor between conceptual understanding, procedural skill and fluency and applications.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21</a:t>
            </a:fld>
            <a:endParaRPr lang="en-US"/>
          </a:p>
        </p:txBody>
      </p:sp>
    </p:spTree>
    <p:extLst>
      <p:ext uri="{BB962C8B-B14F-4D97-AF65-F5344CB8AC3E}">
        <p14:creationId xmlns:p14="http://schemas.microsoft.com/office/powerpoint/2010/main" val="198230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multi-tasking</a:t>
            </a:r>
            <a:r>
              <a:rPr lang="en-US" baseline="0" dirty="0" smtClean="0"/>
              <a:t> </a:t>
            </a:r>
            <a:r>
              <a:rPr lang="en-US" dirty="0" smtClean="0"/>
              <a:t>nature of the Mathematics</a:t>
            </a:r>
            <a:r>
              <a:rPr lang="en-US" baseline="0" dirty="0" smtClean="0"/>
              <a:t> Vision Project materials and the underlying framework of learning cycles is such that *  several tasks promote all three aspects of rigor while yet other tasks and exercises promote specific focus on either conceptual development or procedural fluency and modeling.</a:t>
            </a:r>
          </a:p>
          <a:p>
            <a:endParaRPr lang="en-US" baseline="0" dirty="0" smtClean="0"/>
          </a:p>
          <a:p>
            <a:r>
              <a:rPr lang="en-US" baseline="0" dirty="0" smtClean="0"/>
              <a:t>* The mathematical practice standards are relied upon and have the opportunity to be utilized as an integral part of the work that students engage while doing the tasks and exercises in MVP.</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22</a:t>
            </a:fld>
            <a:endParaRPr lang="en-US"/>
          </a:p>
        </p:txBody>
      </p:sp>
    </p:spTree>
    <p:extLst>
      <p:ext uri="{BB962C8B-B14F-4D97-AF65-F5344CB8AC3E}">
        <p14:creationId xmlns:p14="http://schemas.microsoft.com/office/powerpoint/2010/main" val="1810405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entire MVP curriculum is written to address the content and practice standards.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tasks provide opportunity for learning and teaching of standards at multiple times and in multiple ways. As</a:t>
            </a:r>
            <a:r>
              <a:rPr lang="en-US" baseline="0" dirty="0" smtClean="0"/>
              <a:t> mentioned this is a “multi-tasking” approach.</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illustrated in the core alignment documents found</a:t>
            </a:r>
            <a:r>
              <a:rPr lang="en-US" baseline="0" dirty="0" smtClean="0"/>
              <a:t> on our website. </a:t>
            </a:r>
            <a:endParaRPr lang="en-US" dirty="0" smtClean="0"/>
          </a:p>
          <a:p>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23</a:t>
            </a:fld>
            <a:endParaRPr lang="en-US"/>
          </a:p>
        </p:txBody>
      </p:sp>
    </p:spTree>
    <p:extLst>
      <p:ext uri="{BB962C8B-B14F-4D97-AF65-F5344CB8AC3E}">
        <p14:creationId xmlns:p14="http://schemas.microsoft.com/office/powerpoint/2010/main" val="177318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 The Learning Cycle framework naturally promotes coherence as</a:t>
            </a:r>
            <a:r>
              <a:rPr lang="en-US" baseline="0" dirty="0" smtClean="0"/>
              <a:t> tasks flow across the continuum of mathematical understanding from a stage of develop understanding to solidify understanding and then to practice understanding.</a:t>
            </a:r>
          </a:p>
          <a:p>
            <a:pPr lvl="1"/>
            <a:endParaRPr lang="en-US" dirty="0" smtClean="0"/>
          </a:p>
          <a:p>
            <a:pPr lvl="1"/>
            <a:r>
              <a:rPr lang="en-US" dirty="0" smtClean="0"/>
              <a:t>* For example, we have approached functions based on rates of change and developed multiple representations for various families of functions in the same way across the secondary courses</a:t>
            </a:r>
          </a:p>
          <a:p>
            <a:pPr lvl="1"/>
            <a:r>
              <a:rPr lang="en-US" dirty="0" smtClean="0"/>
              <a:t>* The MVP materials connect algebra, functions, and geometry within and across the secondary courses.</a:t>
            </a:r>
          </a:p>
          <a:p>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24</a:t>
            </a:fld>
            <a:endParaRPr lang="en-US"/>
          </a:p>
        </p:txBody>
      </p:sp>
    </p:spTree>
    <p:extLst>
      <p:ext uri="{BB962C8B-B14F-4D97-AF65-F5344CB8AC3E}">
        <p14:creationId xmlns:p14="http://schemas.microsoft.com/office/powerpoint/2010/main" val="3305883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Learning Cycle framework naturally promotes balance and rigor as</a:t>
            </a:r>
            <a:r>
              <a:rPr lang="en-US" baseline="0" dirty="0" smtClean="0"/>
              <a:t> tasks flow across the continuum of mathematical understanding from a stage of develop understanding to solidify understanding and then to practice understanding.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smtClean="0"/>
              <a:t>* The</a:t>
            </a:r>
            <a:r>
              <a:rPr lang="en-US" sz="1200" b="1" i="0" baseline="0" dirty="0" smtClean="0"/>
              <a:t> </a:t>
            </a:r>
            <a:r>
              <a:rPr lang="en-US" sz="1200" i="1" dirty="0" smtClean="0"/>
              <a:t>Develop Understanding tasks </a:t>
            </a:r>
            <a:r>
              <a:rPr lang="en-US" sz="1200" dirty="0" smtClean="0"/>
              <a:t>are designed to surface student thinking and intuitive conceptual</a:t>
            </a:r>
            <a:r>
              <a:rPr lang="en-US" sz="1200" baseline="0" dirty="0" smtClean="0"/>
              <a:t> understandings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smtClean="0"/>
              <a:t>* The</a:t>
            </a:r>
            <a:r>
              <a:rPr lang="en-US" sz="1200" b="1" i="0" baseline="0" dirty="0" smtClean="0"/>
              <a:t> </a:t>
            </a:r>
            <a:r>
              <a:rPr lang="en-US" sz="1200" i="1" dirty="0" smtClean="0"/>
              <a:t>Solidify Understanding tasks </a:t>
            </a:r>
            <a:r>
              <a:rPr lang="en-US" sz="1200" dirty="0" smtClean="0"/>
              <a:t>are designed to examine and extend student thinking and move student thinking</a:t>
            </a:r>
            <a:r>
              <a:rPr lang="en-US" sz="1200" baseline="0" dirty="0" smtClean="0"/>
              <a:t> toward procedural and algorithmic thinking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dirty="0" smtClean="0"/>
              <a:t>* The</a:t>
            </a:r>
            <a:r>
              <a:rPr lang="en-US" sz="1200" b="1" i="1" baseline="0" dirty="0" smtClean="0"/>
              <a:t> </a:t>
            </a:r>
            <a:r>
              <a:rPr lang="en-US" sz="1200" b="1" i="1" dirty="0" smtClean="0"/>
              <a:t> </a:t>
            </a:r>
            <a:r>
              <a:rPr lang="en-US" sz="1200" i="1" dirty="0" smtClean="0"/>
              <a:t>Practice Understanding tasks </a:t>
            </a:r>
            <a:r>
              <a:rPr lang="en-US" sz="1200" dirty="0" smtClean="0"/>
              <a:t>are designed to move student thinking towards fluency and application as defined by communities of practice outside the classroom</a:t>
            </a:r>
          </a:p>
          <a:p>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25</a:t>
            </a:fld>
            <a:endParaRPr lang="en-US"/>
          </a:p>
        </p:txBody>
      </p:sp>
    </p:spTree>
    <p:extLst>
      <p:ext uri="{BB962C8B-B14F-4D97-AF65-F5344CB8AC3E}">
        <p14:creationId xmlns:p14="http://schemas.microsoft.com/office/powerpoint/2010/main" val="2317930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independent</a:t>
            </a:r>
            <a:r>
              <a:rPr lang="en-US" baseline="0" dirty="0" smtClean="0"/>
              <a:t> review of the MVP materials for Secondary Math One was conducted by the office of the superintendent of public instruction in the state of Washington.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a:t>
            </a:r>
            <a:r>
              <a:rPr lang="en-US" baseline="0" dirty="0" smtClean="0"/>
              <a:t> reviewed several Open educational resources available for the Secondary Math One course and the MVP materials lead the way in several areas.</a:t>
            </a:r>
          </a:p>
          <a:p>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26</a:t>
            </a:fld>
            <a:endParaRPr lang="en-US"/>
          </a:p>
        </p:txBody>
      </p:sp>
    </p:spTree>
    <p:extLst>
      <p:ext uri="{BB962C8B-B14F-4D97-AF65-F5344CB8AC3E}">
        <p14:creationId xmlns:p14="http://schemas.microsoft.com/office/powerpoint/2010/main" val="2438825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when considering alignment to the standards or what the core author’s publishers criteria refers to as focus, the MVP materials out perform others.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27</a:t>
            </a:fld>
            <a:endParaRPr lang="en-US"/>
          </a:p>
        </p:txBody>
      </p:sp>
    </p:spTree>
    <p:extLst>
      <p:ext uri="{BB962C8B-B14F-4D97-AF65-F5344CB8AC3E}">
        <p14:creationId xmlns:p14="http://schemas.microsoft.com/office/powerpoint/2010/main" val="4079214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with respect to the Rigor &amp;</a:t>
            </a:r>
            <a:r>
              <a:rPr lang="en-US" baseline="0" dirty="0" smtClean="0"/>
              <a:t> Balance, MVP demonstrates the greatest opportunity of those materials reviewed for promoting conceptual understanding, procedural skill and fluency as well as applications.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28</a:t>
            </a:fld>
            <a:endParaRPr lang="en-US"/>
          </a:p>
        </p:txBody>
      </p:sp>
    </p:spTree>
    <p:extLst>
      <p:ext uri="{BB962C8B-B14F-4D97-AF65-F5344CB8AC3E}">
        <p14:creationId xmlns:p14="http://schemas.microsoft.com/office/powerpoint/2010/main" val="1789582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a:t>
            </a:r>
            <a:r>
              <a:rPr lang="en-US" baseline="0" dirty="0" smtClean="0"/>
              <a:t> MVP materials provide a strong opportunity for students to engage in deeper learning that promotes greater levels of understanding and immersion in the mathematical practice standards.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29</a:t>
            </a:fld>
            <a:endParaRPr lang="en-US"/>
          </a:p>
        </p:txBody>
      </p:sp>
    </p:spTree>
    <p:extLst>
      <p:ext uri="{BB962C8B-B14F-4D97-AF65-F5344CB8AC3E}">
        <p14:creationId xmlns:p14="http://schemas.microsoft.com/office/powerpoint/2010/main" val="160599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*Mathematics Vision Project is an educator-driven initiative that provides first-rate curriculum and professional development resources to secondary math teachers.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*Built from the ground-up by a team of award-winning, math-loving education experts, the MVP material is flexible, engaging, and a seamless companion to the Common Core.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*Committed to life-long learning, the MVP team also offers educator training and resources to help teachers perform at their peak. </a:t>
            </a:r>
            <a:endParaRPr lang="en-US" dirty="0" smtClean="0"/>
          </a:p>
          <a:p>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3</a:t>
            </a:fld>
            <a:endParaRPr lang="en-US"/>
          </a:p>
        </p:txBody>
      </p:sp>
    </p:spTree>
    <p:extLst>
      <p:ext uri="{BB962C8B-B14F-4D97-AF65-F5344CB8AC3E}">
        <p14:creationId xmlns:p14="http://schemas.microsoft.com/office/powerpoint/2010/main" val="4124096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the review indicated that MVP materials are preferred in comparison to other open educational resources reviewed.</a:t>
            </a:r>
          </a:p>
          <a:p>
            <a:r>
              <a:rPr lang="en-US" baseline="0" dirty="0" smtClean="0"/>
              <a:t>Teachers agree that the MVP materials are classroom worthy.</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30</a:t>
            </a:fld>
            <a:endParaRPr lang="en-US"/>
          </a:p>
        </p:txBody>
      </p:sp>
    </p:spTree>
    <p:extLst>
      <p:ext uri="{BB962C8B-B14F-4D97-AF65-F5344CB8AC3E}">
        <p14:creationId xmlns:p14="http://schemas.microsoft.com/office/powerpoint/2010/main" val="1978107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we would like to reemphasize that the MVP materials are different than those offered by traditional publishers.</a:t>
            </a:r>
          </a:p>
          <a:p>
            <a:r>
              <a:rPr lang="en-US" baseline="0" dirty="0" smtClean="0"/>
              <a:t>* MVP materials have been built from the ground up </a:t>
            </a:r>
            <a:r>
              <a:rPr lang="en-US" dirty="0" smtClean="0"/>
              <a:t>to embody the focus, coherence, and rigor of the Common Core and immerse students in the Standards for Mathematical Practice</a:t>
            </a:r>
          </a:p>
          <a:p>
            <a:r>
              <a:rPr lang="en-US" dirty="0" smtClean="0"/>
              <a:t>* MVP materials are based upon</a:t>
            </a:r>
            <a:r>
              <a:rPr lang="en-US" baseline="0" dirty="0" smtClean="0"/>
              <a:t> a framework for learning that honors student thinking and meaningful student work with respect to reasoning and sense making.</a:t>
            </a:r>
          </a:p>
          <a:p>
            <a:r>
              <a:rPr lang="en-US" baseline="0" dirty="0" smtClean="0"/>
              <a:t>* MVP student materials and teacher notes are free, published under a creative commons license. The MVP has other support materials available and also offers professional development for teachers and teacher leaders.</a:t>
            </a:r>
          </a:p>
          <a:p>
            <a:r>
              <a:rPr lang="en-US" baseline="0" dirty="0" smtClean="0"/>
              <a:t>We are eager to support teachers and students in their work and we hope to hear from them and from you. There are places on the </a:t>
            </a:r>
            <a:r>
              <a:rPr lang="en-US" baseline="0" dirty="0" err="1" smtClean="0"/>
              <a:t>mathematicsvision</a:t>
            </a:r>
            <a:r>
              <a:rPr lang="en-US" baseline="0" dirty="0" smtClean="0"/>
              <a:t> project website to provide feedback and we invite you to sign up for MVP updates so you can receive email notification of professional development institutes and material releases as.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31</a:t>
            </a:fld>
            <a:endParaRPr lang="en-US"/>
          </a:p>
        </p:txBody>
      </p:sp>
    </p:spTree>
    <p:extLst>
      <p:ext uri="{BB962C8B-B14F-4D97-AF65-F5344CB8AC3E}">
        <p14:creationId xmlns:p14="http://schemas.microsoft.com/office/powerpoint/2010/main" val="2946673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9798E-10C3-DC46-9DC4-4A6623FF0580}" type="slidenum">
              <a:rPr lang="en-US" smtClean="0"/>
              <a:pPr/>
              <a:t>32</a:t>
            </a:fld>
            <a:endParaRPr lang="en-US"/>
          </a:p>
        </p:txBody>
      </p:sp>
    </p:spTree>
    <p:extLst>
      <p:ext uri="{BB962C8B-B14F-4D97-AF65-F5344CB8AC3E}">
        <p14:creationId xmlns:p14="http://schemas.microsoft.com/office/powerpoint/2010/main" val="77146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desire is to enable educators to teach their students through accessible, engaging, supportive curriculum.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product has grown out of our passion for teaching mathematics and we love sharing it with our clients.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live the phrase “we’re in this together.” As educators face new challenges and requirements, we’re there to support their next steps and, in turn, the success of their students. </a:t>
            </a:r>
          </a:p>
          <a:p>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4</a:t>
            </a:fld>
            <a:endParaRPr lang="en-US"/>
          </a:p>
        </p:txBody>
      </p:sp>
    </p:spTree>
    <p:extLst>
      <p:ext uri="{BB962C8B-B14F-4D97-AF65-F5344CB8AC3E}">
        <p14:creationId xmlns:p14="http://schemas.microsoft.com/office/powerpoint/2010/main" val="184339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*MVP</a:t>
            </a:r>
            <a:r>
              <a:rPr lang="en-US" baseline="0" dirty="0" smtClean="0"/>
              <a:t> materials are b</a:t>
            </a:r>
            <a:r>
              <a:rPr lang="en-US" dirty="0" smtClean="0"/>
              <a:t>uilt from the ground-up to embody the focus, coherence, and rigor of the Common Core and immerse students in the Standards for Mathematical Practice. </a:t>
            </a:r>
            <a:r>
              <a:rPr lang="en-US" baseline="0" dirty="0" smtClean="0"/>
              <a:t> We have not taken previously created materials or texts and shifted them around and then repackaged them with a new cover. All of our materials are written with the content standards and mathematical practice standards in mind.</a:t>
            </a:r>
          </a:p>
          <a:p>
            <a:endParaRPr lang="en-US" baseline="0" dirty="0" smtClean="0"/>
          </a:p>
          <a:p>
            <a:r>
              <a:rPr lang="en-US" baseline="0" dirty="0" smtClean="0"/>
              <a:t>*The frameworks on which MVP materials are based are designed in accordance with the research and understandings of learning progressions in mathematics. The materials are based on research with respect to how students learn mathematics as well as the key ideas for how knowledge is organized and generated within the discipline of mathematics. The MVP team offers professional development to support those implementing the materials and provide them with a deeper understanding of the frameworks on which the materials are based.</a:t>
            </a:r>
          </a:p>
          <a:p>
            <a:endParaRPr lang="en-US" baseline="0" dirty="0" smtClean="0"/>
          </a:p>
          <a:p>
            <a:r>
              <a:rPr lang="en-US" baseline="0" dirty="0" smtClean="0"/>
              <a:t>*Unlike traditional publishers the MVP student materials are free and published with a Creative Commons License. The student materials were developed and published in partnership with the Utah State Office of Education.  There are other ancillary items that have been developed which are available for purchase as well as professional development options that are also available. You can find out more about this on the MVP website, </a:t>
            </a:r>
            <a:r>
              <a:rPr lang="en-US" baseline="0" dirty="0" err="1" smtClean="0"/>
              <a:t>mathematicsvisionproject.org</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5</a:t>
            </a:fld>
            <a:endParaRPr lang="en-US"/>
          </a:p>
        </p:txBody>
      </p:sp>
    </p:spTree>
    <p:extLst>
      <p:ext uri="{BB962C8B-B14F-4D97-AF65-F5344CB8AC3E}">
        <p14:creationId xmlns:p14="http://schemas.microsoft.com/office/powerpoint/2010/main" val="422323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materials</a:t>
            </a:r>
            <a:r>
              <a:rPr lang="en-US" baseline="0" dirty="0" smtClean="0"/>
              <a:t> are designed to promote a depth of knowledge and conceptual understanding. One way this is accomplished is through the use of both problems and exercises. </a:t>
            </a:r>
          </a:p>
          <a:p>
            <a:endParaRPr lang="en-US" baseline="0" dirty="0" smtClean="0"/>
          </a:p>
          <a:p>
            <a:r>
              <a:rPr lang="en-US" baseline="0" dirty="0" smtClean="0"/>
              <a:t>*Both of these have an intended purpose, which include: teaching new knowledge, surfacing misconceptions, building fluency with skills and engaging students in mathematical practices. </a:t>
            </a:r>
          </a:p>
          <a:p>
            <a:endParaRPr lang="en-US" baseline="0" dirty="0" smtClean="0"/>
          </a:p>
          <a:p>
            <a:r>
              <a:rPr lang="en-US" baseline="0" dirty="0" smtClean="0"/>
              <a:t>*This is directly in response to the criteria set forth for publishers by the Common Core authors.</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of contents from Module 4 of Secondary Math 1, as with all of the other modules you will find by MVP, has the classroom tasks clearly labeled. The classroom tasks fit the description of what is referred to as a “problem” by the Core Authors Publisher’s criteria.  Ready, Set, Go Homework assignments are also labeled clearly and are coupled with the classroom tasks. The Ready, Set, Go Homework assignments fit the description of what is referred to as exercises by the core authors Publisher’s criteria. </a:t>
            </a:r>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7</a:t>
            </a:fld>
            <a:endParaRPr lang="en-US"/>
          </a:p>
        </p:txBody>
      </p:sp>
    </p:spTree>
    <p:extLst>
      <p:ext uri="{BB962C8B-B14F-4D97-AF65-F5344CB8AC3E}">
        <p14:creationId xmlns:p14="http://schemas.microsoft.com/office/powerpoint/2010/main" val="412377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task</a:t>
            </a:r>
            <a:r>
              <a:rPr lang="en-US" baseline="0" dirty="0" smtClean="0"/>
              <a:t>  from Secondary Two like all MVP Classroom Tasks is intended to be facilitated by the teacher. The teacher’s role is crucial with respect to orchestrating the discourse and assuring that mathematical goals are accomplished. The tasks promote and even require students to dig in and build understanding. The teacher facilitates this learning and guides the students’ work.</a:t>
            </a:r>
          </a:p>
          <a:p>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8</a:t>
            </a:fld>
            <a:endParaRPr lang="en-US"/>
          </a:p>
        </p:txBody>
      </p:sp>
    </p:spTree>
    <p:extLst>
      <p:ext uri="{BB962C8B-B14F-4D97-AF65-F5344CB8AC3E}">
        <p14:creationId xmlns:p14="http://schemas.microsoft.com/office/powerpoint/2010/main" val="2296880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Ready, Set, Go homework is intended to reinforce what has happened in class. Each section of the Ready, Set, Go has a purpose. The Ready is  intended to review some mathematics and activate background knowledge that will prepare the students for upcoming in class work. The Set is intended to contain exercises that connect with the in class work that was just done in effort to allow students opportunity have this new knowledge become set in their minds. And the Go is to be things that students are good to Go on. Meaning skills and concepts that need to be reviewed and kept fresh but that students should have down.</a:t>
            </a:r>
            <a:endParaRPr lang="en-US" dirty="0" smtClean="0"/>
          </a:p>
          <a:p>
            <a:endParaRPr lang="en-US" dirty="0"/>
          </a:p>
        </p:txBody>
      </p:sp>
      <p:sp>
        <p:nvSpPr>
          <p:cNvPr id="4" name="Slide Number Placeholder 3"/>
          <p:cNvSpPr>
            <a:spLocks noGrp="1"/>
          </p:cNvSpPr>
          <p:nvPr>
            <p:ph type="sldNum" sz="quarter" idx="10"/>
          </p:nvPr>
        </p:nvSpPr>
        <p:spPr/>
        <p:txBody>
          <a:bodyPr/>
          <a:lstStyle/>
          <a:p>
            <a:fld id="{4159798E-10C3-DC46-9DC4-4A6623FF0580}" type="slidenum">
              <a:rPr lang="en-US" smtClean="0"/>
              <a:pPr/>
              <a:t>9</a:t>
            </a:fld>
            <a:endParaRPr lang="en-US"/>
          </a:p>
        </p:txBody>
      </p:sp>
    </p:spTree>
    <p:extLst>
      <p:ext uri="{BB962C8B-B14F-4D97-AF65-F5344CB8AC3E}">
        <p14:creationId xmlns:p14="http://schemas.microsoft.com/office/powerpoint/2010/main" val="1063368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pPr/>
              <a:t>2/4/14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pPr/>
              <a:t>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pPr/>
              <a:t>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2/4/14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2/4/14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pPr/>
              <a:t>2/4/14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pPr/>
              <a:t>2/4/14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2/4/14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pPr/>
              <a:t>2/4/14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pPr/>
              <a:t>2/4/14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pPr/>
              <a:t>‹#›</a:t>
            </a:fld>
            <a:endParaRPr lang="en-US"/>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pPr/>
              <a:t>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pPr/>
              <a:t>2/4/14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pPr/>
              <a:t>‹#›</a:t>
            </a:fld>
            <a:endParaRPr lang="en-US"/>
          </a:p>
        </p:txBody>
      </p:sp>
      <p:pic>
        <p:nvPicPr>
          <p:cNvPr id="8" name="Picture 7" descr="Favicon.jp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82282" y="6199027"/>
            <a:ext cx="785131" cy="67134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mailto:http://digitallearning.k12.wa.us/oer/review/2013/report/OSPI_OER_Report_2013.pdf"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hyperlink" Target="mathematicsvisionproject.org" TargetMode="External"/><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hyperlink" Target="mathematicsvisionproject.org" TargetMode="External"/><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Realizing the Vision of the Common Core Standards</a:t>
            </a:r>
            <a:endParaRPr lang="en-US" dirty="0"/>
          </a:p>
        </p:txBody>
      </p:sp>
      <p:sp>
        <p:nvSpPr>
          <p:cNvPr id="4" name="Subtitle 3"/>
          <p:cNvSpPr>
            <a:spLocks noGrp="1"/>
          </p:cNvSpPr>
          <p:nvPr>
            <p:ph type="subTitle" idx="1"/>
          </p:nvPr>
        </p:nvSpPr>
        <p:spPr/>
        <p:txBody>
          <a:bodyPr/>
          <a:lstStyle/>
          <a:p>
            <a:r>
              <a:rPr lang="en-US" dirty="0" err="1" smtClean="0"/>
              <a:t>www.mathematicsvisionproject.org</a:t>
            </a:r>
            <a:endParaRPr lang="en-US" dirty="0"/>
          </a:p>
        </p:txBody>
      </p:sp>
      <p:pic>
        <p:nvPicPr>
          <p:cNvPr id="8" name="Picture Placeholder 7"/>
          <p:cNvPicPr>
            <a:picLocks noGrp="1" noChangeAspect="1"/>
          </p:cNvPicPr>
          <p:nvPr>
            <p:ph type="pic" sz="quarter" idx="12"/>
          </p:nvPr>
        </p:nvPicPr>
        <p:blipFill>
          <a:blip r:embed="rId3"/>
          <a:srcRect t="-87365" b="-87365"/>
          <a:stretch>
            <a:fillRect/>
          </a:stretch>
        </p:blipFill>
        <p:spPr/>
      </p:pic>
      <p:sp>
        <p:nvSpPr>
          <p:cNvPr id="5" name="Text Placeholder 4"/>
          <p:cNvSpPr>
            <a:spLocks noGrp="1"/>
          </p:cNvSpPr>
          <p:nvPr>
            <p:ph type="body" sz="half" idx="2"/>
          </p:nvPr>
        </p:nvSpPr>
        <p:spPr>
          <a:xfrm>
            <a:off x="567765" y="1659965"/>
            <a:ext cx="3750235" cy="2040905"/>
          </a:xfrm>
        </p:spPr>
        <p:txBody>
          <a:bodyPr/>
          <a:lstStyle/>
          <a:p>
            <a:r>
              <a:rPr lang="en-US" dirty="0"/>
              <a:t>Mathematics Vision Project</a:t>
            </a:r>
          </a:p>
        </p:txBody>
      </p:sp>
    </p:spTree>
    <p:extLst>
      <p:ext uri="{BB962C8B-B14F-4D97-AF65-F5344CB8AC3E}">
        <p14:creationId xmlns:p14="http://schemas.microsoft.com/office/powerpoint/2010/main" val="3143930920"/>
      </p:ext>
    </p:extLst>
  </p:cSld>
  <p:clrMapOvr>
    <a:masterClrMapping/>
  </p:clrMapOvr>
  <mc:AlternateContent xmlns:mc="http://schemas.openxmlformats.org/markup-compatibility/2006" xmlns:p14="http://schemas.microsoft.com/office/powerpoint/2010/main">
    <mc:Choice Requires="p14">
      <p:transition spd="slow" p14:dur="2000" advTm="6223"/>
    </mc:Choice>
    <mc:Fallback xmlns="">
      <p:transition xmlns:p14="http://schemas.microsoft.com/office/powerpoint/2010/main" spd="slow" advTm="6223"/>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Multi-tasking Approach to Learning</a:t>
            </a:r>
            <a:endParaRPr lang="en-US" dirty="0"/>
          </a:p>
        </p:txBody>
      </p:sp>
      <p:sp>
        <p:nvSpPr>
          <p:cNvPr id="3" name="Content Placeholder 2"/>
          <p:cNvSpPr>
            <a:spLocks noGrp="1"/>
          </p:cNvSpPr>
          <p:nvPr>
            <p:ph idx="1"/>
          </p:nvPr>
        </p:nvSpPr>
        <p:spPr>
          <a:xfrm>
            <a:off x="498474" y="1981200"/>
            <a:ext cx="7556313" cy="4144963"/>
          </a:xfrm>
        </p:spPr>
        <p:txBody>
          <a:bodyPr>
            <a:normAutofit fontScale="85000" lnSpcReduction="10000"/>
          </a:bodyPr>
          <a:lstStyle/>
          <a:p>
            <a:r>
              <a:rPr lang="en-US" sz="2800" dirty="0"/>
              <a:t>Because the materials are built from the </a:t>
            </a:r>
            <a:r>
              <a:rPr lang="en-US" sz="2800" dirty="0" smtClean="0"/>
              <a:t>       ground</a:t>
            </a:r>
            <a:r>
              <a:rPr lang="en-US" sz="2800" dirty="0"/>
              <a:t>-up, every standard is fully addressed</a:t>
            </a:r>
          </a:p>
          <a:p>
            <a:r>
              <a:rPr lang="en-US" sz="2800" dirty="0" smtClean="0"/>
              <a:t>Each standard is addressed in more than one task.</a:t>
            </a:r>
          </a:p>
          <a:p>
            <a:r>
              <a:rPr lang="en-US" sz="2800" dirty="0" smtClean="0"/>
              <a:t>Each task addresses more than one standard.</a:t>
            </a:r>
          </a:p>
          <a:p>
            <a:pPr>
              <a:buNone/>
            </a:pPr>
            <a:endParaRPr lang="en-US" dirty="0" smtClean="0"/>
          </a:p>
          <a:p>
            <a:pPr>
              <a:buNone/>
            </a:pPr>
            <a:r>
              <a:rPr lang="en-US" i="1" dirty="0" smtClean="0"/>
              <a:t>	</a:t>
            </a:r>
            <a:r>
              <a:rPr lang="en-US" sz="2200" i="1" dirty="0" smtClean="0"/>
              <a:t>Materials cannot match the contours of the standards by approaching each individual content standard as a separate event. </a:t>
            </a:r>
            <a:r>
              <a:rPr lang="en-US" sz="2200" i="1" dirty="0"/>
              <a:t> </a:t>
            </a:r>
            <a:r>
              <a:rPr lang="en-US" sz="2200" i="1" dirty="0" smtClean="0"/>
              <a:t>                                         </a:t>
            </a:r>
          </a:p>
          <a:p>
            <a:pPr>
              <a:buNone/>
            </a:pPr>
            <a:r>
              <a:rPr lang="en-US" sz="2200" i="1" dirty="0"/>
              <a:t> </a:t>
            </a:r>
            <a:r>
              <a:rPr lang="en-US" sz="2200" i="1" dirty="0" smtClean="0"/>
              <a:t>    </a:t>
            </a:r>
            <a:r>
              <a:rPr lang="en-US" sz="1400" dirty="0" smtClean="0"/>
              <a:t>(K-8 Publishers’ Criteria for the Common Core Standards in Mathematics)</a:t>
            </a:r>
            <a:endParaRPr lang="en-US" sz="1400" i="1" dirty="0"/>
          </a:p>
        </p:txBody>
      </p:sp>
    </p:spTree>
    <p:custDataLst>
      <p:tags r:id="rId1"/>
    </p:custDataLst>
    <p:extLst>
      <p:ext uri="{BB962C8B-B14F-4D97-AF65-F5344CB8AC3E}">
        <p14:creationId xmlns:p14="http://schemas.microsoft.com/office/powerpoint/2010/main" val="761639572"/>
      </p:ext>
    </p:extLst>
  </p:cSld>
  <p:clrMapOvr>
    <a:masterClrMapping/>
  </p:clrMapOvr>
  <mc:AlternateContent xmlns:mc="http://schemas.openxmlformats.org/markup-compatibility/2006" xmlns:p14="http://schemas.microsoft.com/office/powerpoint/2010/main">
    <mc:Choice Requires="p14">
      <p:transition spd="slow" p14:dur="2000" advTm="19317"/>
    </mc:Choice>
    <mc:Fallback xmlns="">
      <p:transition xmlns:p14="http://schemas.microsoft.com/office/powerpoint/2010/main" spd="slow" advTm="1931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Multi-tasking Approach to Learning</a:t>
            </a:r>
          </a:p>
        </p:txBody>
      </p:sp>
      <p:pic>
        <p:nvPicPr>
          <p:cNvPr id="4" name="Content Placeholder 3"/>
          <p:cNvPicPr>
            <a:picLocks noGrp="1" noChangeAspect="1"/>
          </p:cNvPicPr>
          <p:nvPr>
            <p:ph idx="1"/>
          </p:nvPr>
        </p:nvPicPr>
        <p:blipFill>
          <a:blip r:embed="rId3"/>
          <a:srcRect t="3591" b="3591"/>
          <a:stretch>
            <a:fillRect/>
          </a:stretch>
        </p:blipFill>
        <p:spPr>
          <a:xfrm>
            <a:off x="498474" y="1890485"/>
            <a:ext cx="7556313" cy="4144963"/>
          </a:xfrm>
        </p:spPr>
      </p:pic>
      <p:sp>
        <p:nvSpPr>
          <p:cNvPr id="5" name="TextBox 4"/>
          <p:cNvSpPr txBox="1"/>
          <p:nvPr/>
        </p:nvSpPr>
        <p:spPr>
          <a:xfrm>
            <a:off x="2648857" y="6168574"/>
            <a:ext cx="5588001" cy="307777"/>
          </a:xfrm>
          <a:prstGeom prst="rect">
            <a:avLst/>
          </a:prstGeom>
          <a:noFill/>
        </p:spPr>
        <p:txBody>
          <a:bodyPr wrap="square" rtlCol="0">
            <a:spAutoFit/>
          </a:bodyPr>
          <a:lstStyle/>
          <a:p>
            <a:r>
              <a:rPr lang="en-US" sz="1400" dirty="0"/>
              <a:t>http://</a:t>
            </a:r>
            <a:r>
              <a:rPr lang="en-US" sz="1400" dirty="0" err="1"/>
              <a:t>dl.dropboxusercontent.com</a:t>
            </a:r>
            <a:r>
              <a:rPr lang="en-US" sz="1400" dirty="0"/>
              <a:t>/u/11459286/</a:t>
            </a:r>
            <a:r>
              <a:rPr lang="en-US" sz="1400" dirty="0" err="1"/>
              <a:t>ccssmgraph.pdf</a:t>
            </a:r>
            <a:endParaRPr lang="en-US" sz="1400" dirty="0"/>
          </a:p>
        </p:txBody>
      </p:sp>
    </p:spTree>
    <p:extLst>
      <p:ext uri="{BB962C8B-B14F-4D97-AF65-F5344CB8AC3E}">
        <p14:creationId xmlns:p14="http://schemas.microsoft.com/office/powerpoint/2010/main" val="3766025020"/>
      </p:ext>
    </p:extLst>
  </p:cSld>
  <p:clrMapOvr>
    <a:masterClrMapping/>
  </p:clrMapOvr>
  <mc:AlternateContent xmlns:mc="http://schemas.openxmlformats.org/markup-compatibility/2006" xmlns:p14="http://schemas.microsoft.com/office/powerpoint/2010/main">
    <mc:Choice Requires="p14">
      <p:transition spd="slow" p14:dur="2000" advTm="30101"/>
    </mc:Choice>
    <mc:Fallback xmlns="">
      <p:transition xmlns:p14="http://schemas.microsoft.com/office/powerpoint/2010/main" spd="slow" advTm="30101"/>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pic>
        <p:nvPicPr>
          <p:cNvPr id="6" name="Picture 5"/>
          <p:cNvPicPr>
            <a:picLocks noChangeAspect="1"/>
          </p:cNvPicPr>
          <p:nvPr/>
        </p:nvPicPr>
        <p:blipFill>
          <a:blip r:embed="rId3"/>
          <a:stretch>
            <a:fillRect/>
          </a:stretch>
        </p:blipFill>
        <p:spPr>
          <a:xfrm>
            <a:off x="1071026" y="1215965"/>
            <a:ext cx="6771371" cy="5025992"/>
          </a:xfrm>
          <a:prstGeom prst="rect">
            <a:avLst/>
          </a:prstGeom>
        </p:spPr>
      </p:pic>
      <p:sp>
        <p:nvSpPr>
          <p:cNvPr id="4" name="TextBox 3"/>
          <p:cNvSpPr txBox="1"/>
          <p:nvPr/>
        </p:nvSpPr>
        <p:spPr>
          <a:xfrm>
            <a:off x="6737901" y="2963692"/>
            <a:ext cx="209477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dirty="0" smtClean="0"/>
              <a:t>The same standards appear in multiple tasks</a:t>
            </a:r>
            <a:endParaRPr lang="en-US" sz="1400" dirty="0"/>
          </a:p>
        </p:txBody>
      </p:sp>
      <p:sp>
        <p:nvSpPr>
          <p:cNvPr id="5" name="TextBox 4"/>
          <p:cNvSpPr txBox="1"/>
          <p:nvPr/>
        </p:nvSpPr>
        <p:spPr>
          <a:xfrm>
            <a:off x="6878101" y="4761430"/>
            <a:ext cx="195457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dirty="0" smtClean="0"/>
              <a:t>Multiple standards appear in the same task</a:t>
            </a:r>
            <a:endParaRPr lang="en-US" sz="1400" dirty="0"/>
          </a:p>
        </p:txBody>
      </p:sp>
      <p:sp>
        <p:nvSpPr>
          <p:cNvPr id="7" name="Bent Arrow 6"/>
          <p:cNvSpPr/>
          <p:nvPr/>
        </p:nvSpPr>
        <p:spPr>
          <a:xfrm rot="16200000">
            <a:off x="6280515" y="2855899"/>
            <a:ext cx="403490" cy="51128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Left Arrow 7"/>
          <p:cNvSpPr/>
          <p:nvPr/>
        </p:nvSpPr>
        <p:spPr>
          <a:xfrm>
            <a:off x="6226618" y="3516208"/>
            <a:ext cx="511283" cy="1861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Bent Arrow 9"/>
          <p:cNvSpPr/>
          <p:nvPr/>
        </p:nvSpPr>
        <p:spPr>
          <a:xfrm rot="10800000">
            <a:off x="7263176" y="5500095"/>
            <a:ext cx="399137" cy="51480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6928705"/>
      </p:ext>
    </p:extLst>
  </p:cSld>
  <p:clrMapOvr>
    <a:masterClrMapping/>
  </p:clrMapOvr>
  <mc:AlternateContent xmlns:mc="http://schemas.openxmlformats.org/markup-compatibility/2006" xmlns:p14="http://schemas.microsoft.com/office/powerpoint/2010/main">
    <mc:Choice Requires="p14">
      <p:transition spd="slow" p14:dur="2000" advTm="23779"/>
    </mc:Choice>
    <mc:Fallback xmlns="">
      <p:transition xmlns:p14="http://schemas.microsoft.com/office/powerpoint/2010/main" spd="slow" advTm="23779"/>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Tasks are sequenced using the Comprehensive Mathematics Instruction framework.</a:t>
            </a:r>
            <a:endParaRPr lang="en-US" sz="2800" dirty="0"/>
          </a:p>
        </p:txBody>
      </p:sp>
      <p:sp>
        <p:nvSpPr>
          <p:cNvPr id="3" name="Content Placeholder 2"/>
          <p:cNvSpPr>
            <a:spLocks noGrp="1"/>
          </p:cNvSpPr>
          <p:nvPr>
            <p:ph idx="1"/>
          </p:nvPr>
        </p:nvSpPr>
        <p:spPr>
          <a:xfrm>
            <a:off x="498474" y="1981200"/>
            <a:ext cx="8083097" cy="4144963"/>
          </a:xfrm>
        </p:spPr>
        <p:txBody>
          <a:bodyPr>
            <a:normAutofit/>
          </a:bodyPr>
          <a:lstStyle/>
          <a:p>
            <a:r>
              <a:rPr lang="en-US" sz="2400" i="1" dirty="0" smtClean="0"/>
              <a:t>Develop Understanding tasks </a:t>
            </a:r>
            <a:r>
              <a:rPr lang="en-US" sz="2400" dirty="0" smtClean="0"/>
              <a:t>surface student thinking</a:t>
            </a:r>
          </a:p>
          <a:p>
            <a:r>
              <a:rPr lang="en-US" sz="2400" i="1" dirty="0" smtClean="0"/>
              <a:t>Solidify Understanding tasks </a:t>
            </a:r>
            <a:r>
              <a:rPr lang="en-US" sz="2400" dirty="0" smtClean="0"/>
              <a:t>examine and extend student thinking</a:t>
            </a:r>
          </a:p>
          <a:p>
            <a:r>
              <a:rPr lang="en-US" sz="2400" i="1" dirty="0" smtClean="0"/>
              <a:t>Practice Understanding tasks </a:t>
            </a:r>
            <a:r>
              <a:rPr lang="en-US" sz="2400" dirty="0" smtClean="0"/>
              <a:t>build fluency</a:t>
            </a:r>
            <a:endParaRPr lang="en-US" sz="2400" dirty="0"/>
          </a:p>
        </p:txBody>
      </p:sp>
      <p:graphicFrame>
        <p:nvGraphicFramePr>
          <p:cNvPr id="6" name="Diagram 5"/>
          <p:cNvGraphicFramePr/>
          <p:nvPr>
            <p:extLst>
              <p:ext uri="{D42A27DB-BD31-4B8C-83A1-F6EECF244321}">
                <p14:modId xmlns:p14="http://schemas.microsoft.com/office/powerpoint/2010/main" val="2445828371"/>
              </p:ext>
            </p:extLst>
          </p:nvPr>
        </p:nvGraphicFramePr>
        <p:xfrm>
          <a:off x="1480999" y="4009571"/>
          <a:ext cx="6066430" cy="3138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99625017"/>
      </p:ext>
    </p:extLst>
  </p:cSld>
  <p:clrMapOvr>
    <a:masterClrMapping/>
  </p:clrMapOvr>
  <mc:AlternateContent xmlns:mc="http://schemas.openxmlformats.org/markup-compatibility/2006" xmlns:p14="http://schemas.microsoft.com/office/powerpoint/2010/main">
    <mc:Choice Requires="p14">
      <p:transition spd="slow" p14:dur="2000" advTm="74313"/>
    </mc:Choice>
    <mc:Fallback xmlns="">
      <p:transition xmlns:p14="http://schemas.microsoft.com/office/powerpoint/2010/main" spd="slow" advTm="7431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pic>
        <p:nvPicPr>
          <p:cNvPr id="6" name="Picture 5"/>
          <p:cNvPicPr>
            <a:picLocks noChangeAspect="1"/>
          </p:cNvPicPr>
          <p:nvPr/>
        </p:nvPicPr>
        <p:blipFill>
          <a:blip r:embed="rId3"/>
          <a:stretch>
            <a:fillRect/>
          </a:stretch>
        </p:blipFill>
        <p:spPr>
          <a:xfrm>
            <a:off x="1071026" y="1260788"/>
            <a:ext cx="6771371" cy="5025992"/>
          </a:xfrm>
          <a:prstGeom prst="rect">
            <a:avLst/>
          </a:prstGeom>
        </p:spPr>
      </p:pic>
      <p:sp>
        <p:nvSpPr>
          <p:cNvPr id="5" name="Left Arrow 4"/>
          <p:cNvSpPr/>
          <p:nvPr/>
        </p:nvSpPr>
        <p:spPr>
          <a:xfrm>
            <a:off x="7353193" y="1907074"/>
            <a:ext cx="338132" cy="18459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037300" y="2601113"/>
            <a:ext cx="631786" cy="18459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716066" y="1922015"/>
            <a:ext cx="109686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dirty="0" smtClean="0"/>
              <a:t>Develop</a:t>
            </a:r>
            <a:endParaRPr lang="en-US" sz="1600" dirty="0"/>
          </a:p>
        </p:txBody>
      </p:sp>
      <p:sp>
        <p:nvSpPr>
          <p:cNvPr id="9" name="TextBox 8"/>
          <p:cNvSpPr txBox="1"/>
          <p:nvPr/>
        </p:nvSpPr>
        <p:spPr>
          <a:xfrm>
            <a:off x="7691325" y="2601113"/>
            <a:ext cx="109686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dirty="0" smtClean="0"/>
              <a:t>Solidify</a:t>
            </a:r>
            <a:endParaRPr lang="en-US" sz="1600" dirty="0"/>
          </a:p>
        </p:txBody>
      </p:sp>
      <p:sp>
        <p:nvSpPr>
          <p:cNvPr id="10" name="Left Arrow 9"/>
          <p:cNvSpPr/>
          <p:nvPr/>
        </p:nvSpPr>
        <p:spPr>
          <a:xfrm>
            <a:off x="6746148" y="3339170"/>
            <a:ext cx="969918" cy="18459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716066" y="3339170"/>
            <a:ext cx="109686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dirty="0" smtClean="0"/>
              <a:t>Practice</a:t>
            </a:r>
            <a:endParaRPr lang="en-US" sz="1600" dirty="0"/>
          </a:p>
        </p:txBody>
      </p:sp>
      <p:cxnSp>
        <p:nvCxnSpPr>
          <p:cNvPr id="4" name="Straight Connector 3"/>
          <p:cNvCxnSpPr/>
          <p:nvPr/>
        </p:nvCxnSpPr>
        <p:spPr>
          <a:xfrm>
            <a:off x="5326694" y="2065796"/>
            <a:ext cx="20264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74625" y="2785704"/>
            <a:ext cx="19998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037672" y="3495330"/>
            <a:ext cx="206622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928705"/>
      </p:ext>
    </p:extLst>
  </p:cSld>
  <p:clrMapOvr>
    <a:masterClrMapping/>
  </p:clrMapOvr>
  <mc:AlternateContent xmlns:mc="http://schemas.openxmlformats.org/markup-compatibility/2006" xmlns:p14="http://schemas.microsoft.com/office/powerpoint/2010/main">
    <mc:Choice Requires="p14">
      <p:transition spd="slow" p14:dur="2000" advTm="36267"/>
    </mc:Choice>
    <mc:Fallback xmlns="">
      <p:transition xmlns:p14="http://schemas.microsoft.com/office/powerpoint/2010/main" spd="slow" advTm="36267"/>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Differentiated to meet the needs of all students</a:t>
            </a:r>
            <a:endParaRPr lang="en-US" dirty="0"/>
          </a:p>
        </p:txBody>
      </p:sp>
      <p:sp>
        <p:nvSpPr>
          <p:cNvPr id="3" name="Content Placeholder 2"/>
          <p:cNvSpPr>
            <a:spLocks noGrp="1"/>
          </p:cNvSpPr>
          <p:nvPr>
            <p:ph idx="1"/>
          </p:nvPr>
        </p:nvSpPr>
        <p:spPr/>
        <p:txBody>
          <a:bodyPr>
            <a:normAutofit/>
          </a:bodyPr>
          <a:lstStyle/>
          <a:p>
            <a:r>
              <a:rPr lang="en-US" sz="2800" dirty="0" smtClean="0"/>
              <a:t>Low-threshold, high ceiling tasks </a:t>
            </a:r>
          </a:p>
          <a:p>
            <a:r>
              <a:rPr lang="en-US" sz="2800" dirty="0" smtClean="0"/>
              <a:t>Story contexts and visual representations </a:t>
            </a:r>
          </a:p>
          <a:p>
            <a:r>
              <a:rPr lang="en-US" sz="2800" dirty="0" smtClean="0"/>
              <a:t>Tasks are designed to surface students’ intuitive understandings</a:t>
            </a:r>
            <a:endParaRPr lang="en-US" sz="2800" dirty="0"/>
          </a:p>
        </p:txBody>
      </p:sp>
    </p:spTree>
    <p:custDataLst>
      <p:tags r:id="rId1"/>
    </p:custDataLst>
    <p:extLst>
      <p:ext uri="{BB962C8B-B14F-4D97-AF65-F5344CB8AC3E}">
        <p14:creationId xmlns:p14="http://schemas.microsoft.com/office/powerpoint/2010/main" val="4229773544"/>
      </p:ext>
    </p:extLst>
  </p:cSld>
  <p:clrMapOvr>
    <a:masterClrMapping/>
  </p:clrMapOvr>
  <mc:AlternateContent xmlns:mc="http://schemas.openxmlformats.org/markup-compatibility/2006" xmlns:p14="http://schemas.microsoft.com/office/powerpoint/2010/main">
    <mc:Choice Requires="p14">
      <p:transition spd="slow" p14:dur="2000" advTm="37872"/>
    </mc:Choice>
    <mc:Fallback xmlns="">
      <p:transition xmlns:p14="http://schemas.microsoft.com/office/powerpoint/2010/main" spd="slow" advTm="3787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Contexts that Support</a:t>
            </a:r>
            <a:br>
              <a:rPr lang="en-US" dirty="0" smtClean="0"/>
            </a:br>
            <a:r>
              <a:rPr lang="en-US" dirty="0" smtClean="0"/>
              <a:t>Conceptual Understanding</a:t>
            </a:r>
            <a:endParaRPr lang="en-US" dirty="0"/>
          </a:p>
        </p:txBody>
      </p:sp>
      <p:pic>
        <p:nvPicPr>
          <p:cNvPr id="4" name="Content Placeholder 3"/>
          <p:cNvPicPr>
            <a:picLocks noGrp="1" noChangeAspect="1"/>
          </p:cNvPicPr>
          <p:nvPr>
            <p:ph idx="1"/>
          </p:nvPr>
        </p:nvPicPr>
        <p:blipFill>
          <a:blip r:embed="rId3"/>
          <a:srcRect t="6474" b="6474"/>
          <a:stretch>
            <a:fillRect/>
          </a:stretch>
        </p:blipFill>
        <p:spPr>
          <a:xfrm>
            <a:off x="498474" y="1981200"/>
            <a:ext cx="7556313" cy="4144963"/>
          </a:xfrm>
        </p:spPr>
      </p:pic>
    </p:spTree>
  </p:cSld>
  <p:clrMapOvr>
    <a:masterClrMapping/>
  </p:clrMapOvr>
  <mc:AlternateContent xmlns:mc="http://schemas.openxmlformats.org/markup-compatibility/2006" xmlns:p14="http://schemas.microsoft.com/office/powerpoint/2010/main">
    <mc:Choice Requires="p14">
      <p:transition spd="slow" p14:dur="2000" advTm="19887"/>
    </mc:Choice>
    <mc:Fallback xmlns="">
      <p:transition xmlns:p14="http://schemas.microsoft.com/office/powerpoint/2010/main" spd="slow" advTm="19887"/>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Student Work Demonstrates </a:t>
            </a:r>
            <a:br>
              <a:rPr lang="en-US" sz="4000" dirty="0"/>
            </a:br>
            <a:r>
              <a:rPr lang="en-US" sz="4000" dirty="0"/>
              <a:t>Multiple Access Points</a:t>
            </a:r>
          </a:p>
        </p:txBody>
      </p:sp>
      <p:sp>
        <p:nvSpPr>
          <p:cNvPr id="3" name="Content Placeholder 2"/>
          <p:cNvSpPr>
            <a:spLocks noGrp="1"/>
          </p:cNvSpPr>
          <p:nvPr>
            <p:ph idx="1"/>
          </p:nvPr>
        </p:nvSpPr>
        <p:spPr/>
        <p:txBody>
          <a:bodyPr/>
          <a:lstStyle/>
          <a:p>
            <a:pPr marL="0" indent="0">
              <a:buNone/>
            </a:pPr>
            <a:endParaRPr lang="en-US" i="1" dirty="0" smtClean="0">
              <a:solidFill>
                <a:srgbClr val="3366FF"/>
              </a:solidFill>
            </a:endParaRPr>
          </a:p>
          <a:p>
            <a:endParaRPr lang="en-US" dirty="0"/>
          </a:p>
        </p:txBody>
      </p:sp>
      <p:pic>
        <p:nvPicPr>
          <p:cNvPr id="4" name="Picture 3"/>
          <p:cNvPicPr>
            <a:picLocks noChangeAspect="1"/>
          </p:cNvPicPr>
          <p:nvPr/>
        </p:nvPicPr>
        <p:blipFill>
          <a:blip r:embed="rId3"/>
          <a:stretch>
            <a:fillRect/>
          </a:stretch>
        </p:blipFill>
        <p:spPr>
          <a:xfrm>
            <a:off x="1447800" y="2667000"/>
            <a:ext cx="2527376" cy="1212850"/>
          </a:xfrm>
          <a:prstGeom prst="rect">
            <a:avLst/>
          </a:prstGeom>
        </p:spPr>
      </p:pic>
      <p:pic>
        <p:nvPicPr>
          <p:cNvPr id="5" name="Picture 4"/>
          <p:cNvPicPr>
            <a:picLocks noChangeAspect="1"/>
          </p:cNvPicPr>
          <p:nvPr/>
        </p:nvPicPr>
        <p:blipFill>
          <a:blip r:embed="rId4"/>
          <a:stretch>
            <a:fillRect/>
          </a:stretch>
        </p:blipFill>
        <p:spPr>
          <a:xfrm>
            <a:off x="4572000" y="2514600"/>
            <a:ext cx="1333693" cy="1517650"/>
          </a:xfrm>
          <a:prstGeom prst="rect">
            <a:avLst/>
          </a:prstGeom>
        </p:spPr>
      </p:pic>
      <p:pic>
        <p:nvPicPr>
          <p:cNvPr id="6" name="Picture 5"/>
          <p:cNvPicPr>
            <a:picLocks noChangeAspect="1"/>
          </p:cNvPicPr>
          <p:nvPr/>
        </p:nvPicPr>
        <p:blipFill>
          <a:blip r:embed="rId5"/>
          <a:stretch>
            <a:fillRect/>
          </a:stretch>
        </p:blipFill>
        <p:spPr>
          <a:xfrm>
            <a:off x="2133600" y="4419600"/>
            <a:ext cx="3879003" cy="755650"/>
          </a:xfrm>
          <a:prstGeom prst="rect">
            <a:avLst/>
          </a:prstGeom>
        </p:spPr>
      </p:pic>
      <p:pic>
        <p:nvPicPr>
          <p:cNvPr id="7" name="Picture 6"/>
          <p:cNvPicPr>
            <a:picLocks noChangeAspect="1"/>
          </p:cNvPicPr>
          <p:nvPr/>
        </p:nvPicPr>
        <p:blipFill>
          <a:blip r:embed="rId6"/>
          <a:stretch>
            <a:fillRect/>
          </a:stretch>
        </p:blipFill>
        <p:spPr>
          <a:xfrm>
            <a:off x="6705600" y="3657600"/>
            <a:ext cx="1463175" cy="2997642"/>
          </a:xfrm>
          <a:prstGeom prst="rect">
            <a:avLst/>
          </a:prstGeom>
        </p:spPr>
      </p:pic>
      <p:pic>
        <p:nvPicPr>
          <p:cNvPr id="8" name="Picture 7"/>
          <p:cNvPicPr>
            <a:picLocks noChangeAspect="1"/>
          </p:cNvPicPr>
          <p:nvPr/>
        </p:nvPicPr>
        <p:blipFill>
          <a:blip r:embed="rId7"/>
          <a:stretch>
            <a:fillRect/>
          </a:stretch>
        </p:blipFill>
        <p:spPr>
          <a:xfrm>
            <a:off x="1447800" y="5410200"/>
            <a:ext cx="4057650" cy="1123243"/>
          </a:xfrm>
          <a:prstGeom prst="rect">
            <a:avLst/>
          </a:prstGeom>
        </p:spPr>
      </p:pic>
      <p:pic>
        <p:nvPicPr>
          <p:cNvPr id="9" name="Picture 8"/>
          <p:cNvPicPr>
            <a:picLocks noChangeAspect="1"/>
          </p:cNvPicPr>
          <p:nvPr/>
        </p:nvPicPr>
        <p:blipFill>
          <a:blip r:embed="rId8"/>
          <a:stretch>
            <a:fillRect/>
          </a:stretch>
        </p:blipFill>
        <p:spPr>
          <a:xfrm>
            <a:off x="6400800" y="2438400"/>
            <a:ext cx="2103648" cy="1136649"/>
          </a:xfrm>
          <a:prstGeom prst="rect">
            <a:avLst/>
          </a:prstGeom>
        </p:spPr>
      </p:pic>
    </p:spTree>
    <p:extLst>
      <p:ext uri="{BB962C8B-B14F-4D97-AF65-F5344CB8AC3E}">
        <p14:creationId xmlns:p14="http://schemas.microsoft.com/office/powerpoint/2010/main" val="622700716"/>
      </p:ext>
    </p:extLst>
  </p:cSld>
  <p:clrMapOvr>
    <a:masterClrMapping/>
  </p:clrMapOvr>
  <mc:AlternateContent xmlns:mc="http://schemas.openxmlformats.org/markup-compatibility/2006" xmlns:p14="http://schemas.microsoft.com/office/powerpoint/2010/main">
    <mc:Choice Requires="p14">
      <p:transition spd="slow" p14:dur="2000" advTm="26955"/>
    </mc:Choice>
    <mc:Fallback xmlns="">
      <p:transition xmlns:p14="http://schemas.microsoft.com/office/powerpoint/2010/main" spd="slow" advTm="26955"/>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89" y="484094"/>
            <a:ext cx="7756898" cy="1116106"/>
          </a:xfrm>
        </p:spPr>
        <p:txBody>
          <a:bodyPr/>
          <a:lstStyle/>
          <a:p>
            <a:r>
              <a:rPr lang="en-US" dirty="0" smtClean="0"/>
              <a:t>Students are Immersed in Standards for Mathematical Practice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821763" y="1600200"/>
            <a:ext cx="7233024" cy="4619565"/>
          </a:xfrm>
          <a:prstGeom prst="rect">
            <a:avLst/>
          </a:prstGeom>
        </p:spPr>
      </p:pic>
    </p:spTree>
    <p:extLst>
      <p:ext uri="{BB962C8B-B14F-4D97-AF65-F5344CB8AC3E}">
        <p14:creationId xmlns:p14="http://schemas.microsoft.com/office/powerpoint/2010/main" val="3358044749"/>
      </p:ext>
    </p:extLst>
  </p:cSld>
  <p:clrMapOvr>
    <a:masterClrMapping/>
  </p:clrMapOvr>
  <mc:AlternateContent xmlns:mc="http://schemas.openxmlformats.org/markup-compatibility/2006" xmlns:p14="http://schemas.microsoft.com/office/powerpoint/2010/main">
    <mc:Choice Requires="p14">
      <p:transition spd="slow" p14:dur="2000" advTm="32909"/>
    </mc:Choice>
    <mc:Fallback xmlns="">
      <p:transition xmlns:p14="http://schemas.microsoft.com/office/powerpoint/2010/main" spd="slow" advTm="32909"/>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Role Supported with</a:t>
            </a:r>
            <a:br>
              <a:rPr lang="en-US" dirty="0" smtClean="0"/>
            </a:br>
            <a:r>
              <a:rPr lang="en-US" dirty="0" smtClean="0"/>
              <a:t>Teacher Notes</a:t>
            </a:r>
            <a:endParaRPr lang="en-US" dirty="0"/>
          </a:p>
        </p:txBody>
      </p:sp>
      <p:sp>
        <p:nvSpPr>
          <p:cNvPr id="3" name="Content Placeholder 2"/>
          <p:cNvSpPr>
            <a:spLocks noGrp="1"/>
          </p:cNvSpPr>
          <p:nvPr>
            <p:ph idx="1"/>
          </p:nvPr>
        </p:nvSpPr>
        <p:spPr/>
        <p:txBody>
          <a:bodyPr/>
          <a:lstStyle/>
          <a:p>
            <a:r>
              <a:rPr lang="en-US" dirty="0" smtClean="0"/>
              <a:t>Teacher notes identify the focus for each task and provides full description of the lesson including anticipating student work, and ideas for </a:t>
            </a:r>
            <a:r>
              <a:rPr lang="en-US" smtClean="0"/>
              <a:t>facilitating discussions.</a:t>
            </a:r>
            <a:endParaRPr lang="en-US"/>
          </a:p>
        </p:txBody>
      </p:sp>
      <p:pic>
        <p:nvPicPr>
          <p:cNvPr id="4" name="Picture 3"/>
          <p:cNvPicPr>
            <a:picLocks noChangeAspect="1"/>
          </p:cNvPicPr>
          <p:nvPr/>
        </p:nvPicPr>
        <p:blipFill>
          <a:blip r:embed="rId3"/>
          <a:stretch>
            <a:fillRect/>
          </a:stretch>
        </p:blipFill>
        <p:spPr>
          <a:xfrm>
            <a:off x="1418356" y="3050111"/>
            <a:ext cx="2708097" cy="3347045"/>
          </a:xfrm>
          <a:prstGeom prst="rect">
            <a:avLst/>
          </a:prstGeom>
        </p:spPr>
      </p:pic>
      <p:pic>
        <p:nvPicPr>
          <p:cNvPr id="5" name="Picture 4"/>
          <p:cNvPicPr>
            <a:picLocks noChangeAspect="1"/>
          </p:cNvPicPr>
          <p:nvPr/>
        </p:nvPicPr>
        <p:blipFill>
          <a:blip r:embed="rId4"/>
          <a:stretch>
            <a:fillRect/>
          </a:stretch>
        </p:blipFill>
        <p:spPr>
          <a:xfrm>
            <a:off x="4705958" y="3050112"/>
            <a:ext cx="3453063" cy="3443940"/>
          </a:xfrm>
          <a:prstGeom prst="rect">
            <a:avLst/>
          </a:prstGeom>
        </p:spPr>
      </p:pic>
    </p:spTree>
    <p:extLst>
      <p:ext uri="{BB962C8B-B14F-4D97-AF65-F5344CB8AC3E}">
        <p14:creationId xmlns:p14="http://schemas.microsoft.com/office/powerpoint/2010/main" val="3871962971"/>
      </p:ext>
    </p:extLst>
  </p:cSld>
  <p:clrMapOvr>
    <a:masterClrMapping/>
  </p:clrMapOvr>
  <mc:AlternateContent xmlns:mc="http://schemas.openxmlformats.org/markup-compatibility/2006" xmlns:p14="http://schemas.microsoft.com/office/powerpoint/2010/main">
    <mc:Choice Requires="p14">
      <p:transition spd="slow" p14:dur="2000" advTm="51067"/>
    </mc:Choice>
    <mc:Fallback xmlns="">
      <p:transition xmlns:p14="http://schemas.microsoft.com/office/powerpoint/2010/main" spd="slow" advTm="51067"/>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a:t>
            </a:r>
            <a:r>
              <a:rPr lang="en-US" dirty="0"/>
              <a:t>:</a:t>
            </a:r>
          </a:p>
        </p:txBody>
      </p:sp>
      <p:sp>
        <p:nvSpPr>
          <p:cNvPr id="3" name="Content Placeholder 2"/>
          <p:cNvSpPr>
            <a:spLocks noGrp="1"/>
          </p:cNvSpPr>
          <p:nvPr>
            <p:ph idx="1"/>
          </p:nvPr>
        </p:nvSpPr>
        <p:spPr>
          <a:xfrm>
            <a:off x="498474" y="1981200"/>
            <a:ext cx="8101240" cy="4144963"/>
          </a:xfrm>
        </p:spPr>
        <p:txBody>
          <a:bodyPr>
            <a:normAutofit/>
          </a:bodyPr>
          <a:lstStyle/>
          <a:p>
            <a:r>
              <a:rPr lang="en-US" sz="2800" b="1" dirty="0" smtClean="0"/>
              <a:t> What is Mathematics Vision Project (MVP)?</a:t>
            </a:r>
          </a:p>
          <a:p>
            <a:r>
              <a:rPr lang="en-US" sz="2800" b="1" dirty="0" smtClean="0"/>
              <a:t> How MVP materials fit the Common Core?</a:t>
            </a:r>
          </a:p>
          <a:p>
            <a:r>
              <a:rPr lang="en-US" sz="2800" b="1" dirty="0" smtClean="0"/>
              <a:t> Review of the MVP materials.</a:t>
            </a:r>
            <a:endParaRPr lang="en-US" sz="2800" b="1" dirty="0"/>
          </a:p>
        </p:txBody>
      </p:sp>
    </p:spTree>
    <p:custDataLst>
      <p:tags r:id="rId1"/>
    </p:custDataLst>
    <p:extLst>
      <p:ext uri="{BB962C8B-B14F-4D97-AF65-F5344CB8AC3E}">
        <p14:creationId xmlns:p14="http://schemas.microsoft.com/office/powerpoint/2010/main" val="1419992891"/>
      </p:ext>
    </p:extLst>
  </p:cSld>
  <p:clrMapOvr>
    <a:masterClrMapping/>
  </p:clrMapOvr>
  <mc:AlternateContent xmlns:mc="http://schemas.openxmlformats.org/markup-compatibility/2006" xmlns:p14="http://schemas.microsoft.com/office/powerpoint/2010/main">
    <mc:Choice Requires="p14">
      <p:transition spd="slow" p14:dur="2000" advTm="37038"/>
    </mc:Choice>
    <mc:Fallback xmlns="">
      <p:transition xmlns:p14="http://schemas.microsoft.com/office/powerpoint/2010/main" spd="slow" advTm="3703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a:t>
            </a:r>
            <a:r>
              <a:rPr lang="en-US" dirty="0"/>
              <a:t>m</a:t>
            </a:r>
            <a:r>
              <a:rPr lang="en-US" dirty="0" smtClean="0"/>
              <a:t>aterials </a:t>
            </a:r>
            <a:r>
              <a:rPr lang="en-US" dirty="0"/>
              <a:t>r</a:t>
            </a:r>
            <a:r>
              <a:rPr lang="en-US" dirty="0" smtClean="0"/>
              <a:t>eflect the High School Publishers’ Criteria for Common Core State Standards for Mathematics </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657558933"/>
      </p:ext>
    </p:extLst>
  </p:cSld>
  <p:clrMapOvr>
    <a:masterClrMapping/>
  </p:clrMapOvr>
  <mc:AlternateContent xmlns:mc="http://schemas.openxmlformats.org/markup-compatibility/2006" xmlns:p14="http://schemas.microsoft.com/office/powerpoint/2010/main">
    <mc:Choice Requires="p14">
      <p:transition spd="slow" p14:dur="2000" advTm="13261"/>
    </mc:Choice>
    <mc:Fallback xmlns="">
      <p:transition xmlns:p14="http://schemas.microsoft.com/office/powerpoint/2010/main" spd="slow" advTm="13261"/>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Coherence, Rigor and Balance </a:t>
            </a:r>
            <a:r>
              <a:rPr lang="en-US" sz="2000" i="1" dirty="0" smtClean="0"/>
              <a:t>(HS Publishers Criteria for CCSSM, 2013)</a:t>
            </a:r>
            <a:endParaRPr lang="en-US" sz="2000" i="1" dirty="0"/>
          </a:p>
        </p:txBody>
      </p:sp>
      <p:sp>
        <p:nvSpPr>
          <p:cNvPr id="3" name="Content Placeholder 2"/>
          <p:cNvSpPr>
            <a:spLocks noGrp="1"/>
          </p:cNvSpPr>
          <p:nvPr>
            <p:ph idx="1"/>
          </p:nvPr>
        </p:nvSpPr>
        <p:spPr>
          <a:xfrm>
            <a:off x="498474" y="1981200"/>
            <a:ext cx="7919812" cy="4144963"/>
          </a:xfrm>
        </p:spPr>
        <p:txBody>
          <a:bodyPr>
            <a:normAutofit/>
          </a:bodyPr>
          <a:lstStyle/>
          <a:p>
            <a:r>
              <a:rPr lang="en-US" sz="2800" b="1" dirty="0" smtClean="0"/>
              <a:t>Focus</a:t>
            </a:r>
            <a:r>
              <a:rPr lang="en-US" sz="2800" b="1" dirty="0"/>
              <a:t>: </a:t>
            </a:r>
            <a:r>
              <a:rPr lang="en-US" sz="2800" dirty="0" smtClean="0"/>
              <a:t>where </a:t>
            </a:r>
            <a:r>
              <a:rPr lang="en-US" sz="2800" dirty="0"/>
              <a:t>the standards focus.</a:t>
            </a:r>
          </a:p>
          <a:p>
            <a:pPr lvl="0"/>
            <a:r>
              <a:rPr lang="en-US" sz="2800" b="1" dirty="0"/>
              <a:t>Coherence: </a:t>
            </a:r>
            <a:r>
              <a:rPr lang="en-US" sz="2800" dirty="0"/>
              <a:t>think across grades, and link to major topics in each grade</a:t>
            </a:r>
          </a:p>
          <a:p>
            <a:pPr lvl="0"/>
            <a:r>
              <a:rPr lang="en-US" sz="2800" b="1" dirty="0"/>
              <a:t>Rigor: </a:t>
            </a:r>
            <a:r>
              <a:rPr lang="en-US" sz="2800" dirty="0"/>
              <a:t>in major topics, pursue with equal intensity</a:t>
            </a:r>
          </a:p>
          <a:p>
            <a:pPr lvl="1"/>
            <a:r>
              <a:rPr lang="en-US" sz="2400" dirty="0"/>
              <a:t>conceptual understanding,</a:t>
            </a:r>
          </a:p>
          <a:p>
            <a:pPr lvl="1"/>
            <a:r>
              <a:rPr lang="en-US" sz="2400" dirty="0"/>
              <a:t>procedural skill and fluency, and</a:t>
            </a:r>
          </a:p>
          <a:p>
            <a:pPr lvl="1"/>
            <a:r>
              <a:rPr lang="en-US" sz="2400" dirty="0"/>
              <a:t>applications (modeling</a:t>
            </a:r>
            <a:r>
              <a:rPr lang="en-US" sz="2400" dirty="0" smtClean="0"/>
              <a:t>)</a:t>
            </a:r>
          </a:p>
          <a:p>
            <a:endParaRPr lang="en-US" dirty="0"/>
          </a:p>
        </p:txBody>
      </p:sp>
    </p:spTree>
    <p:custDataLst>
      <p:tags r:id="rId1"/>
    </p:custDataLst>
    <p:extLst>
      <p:ext uri="{BB962C8B-B14F-4D97-AF65-F5344CB8AC3E}">
        <p14:creationId xmlns:p14="http://schemas.microsoft.com/office/powerpoint/2010/main" val="4049151907"/>
      </p:ext>
    </p:extLst>
  </p:cSld>
  <p:clrMapOvr>
    <a:masterClrMapping/>
  </p:clrMapOvr>
  <mc:AlternateContent xmlns:mc="http://schemas.openxmlformats.org/markup-compatibility/2006" xmlns:p14="http://schemas.microsoft.com/office/powerpoint/2010/main">
    <mc:Choice Requires="p14">
      <p:transition spd="slow" p14:dur="2000" advTm="15591"/>
    </mc:Choice>
    <mc:Fallback xmlns="">
      <p:transition xmlns:p14="http://schemas.microsoft.com/office/powerpoint/2010/main" spd="slow" advTm="1559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Coherence, Rigor and Balance </a:t>
            </a:r>
            <a:r>
              <a:rPr lang="en-US" sz="2000" i="1" dirty="0" smtClean="0"/>
              <a:t>(HS Publishers Criteria for CCSSM, 2013)</a:t>
            </a:r>
            <a:endParaRPr lang="en-US" sz="2000" i="1" dirty="0"/>
          </a:p>
        </p:txBody>
      </p:sp>
      <p:sp>
        <p:nvSpPr>
          <p:cNvPr id="3" name="Content Placeholder 2"/>
          <p:cNvSpPr>
            <a:spLocks noGrp="1"/>
          </p:cNvSpPr>
          <p:nvPr>
            <p:ph idx="1"/>
          </p:nvPr>
        </p:nvSpPr>
        <p:spPr/>
        <p:txBody>
          <a:bodyPr>
            <a:normAutofit/>
          </a:bodyPr>
          <a:lstStyle/>
          <a:p>
            <a:pPr lvl="0"/>
            <a:r>
              <a:rPr lang="en-US" b="1" dirty="0" smtClean="0"/>
              <a:t>Balance and Rigor: </a:t>
            </a:r>
          </a:p>
          <a:p>
            <a:pPr lvl="1"/>
            <a:r>
              <a:rPr lang="en-US" dirty="0" smtClean="0"/>
              <a:t>The three aspects of rigor are not always separate in materials. (</a:t>
            </a:r>
            <a:r>
              <a:rPr lang="en-US" i="1" dirty="0" smtClean="0"/>
              <a:t>Fluency can be practiced in the context of applications; and brief applications can build conceptual understanding</a:t>
            </a:r>
            <a:r>
              <a:rPr lang="en-US" dirty="0" smtClean="0"/>
              <a:t>.)</a:t>
            </a:r>
          </a:p>
          <a:p>
            <a:pPr lvl="1"/>
            <a:r>
              <a:rPr lang="en-US" dirty="0" smtClean="0"/>
              <a:t>Nor are the three aspects of rigor always together in materials. (</a:t>
            </a:r>
            <a:r>
              <a:rPr lang="en-US" i="1" dirty="0" smtClean="0"/>
              <a:t>Fluency requires dedicated practice to that end; conceptual understanding will not always come along for free unless explicitly taught.</a:t>
            </a:r>
            <a:r>
              <a:rPr lang="en-US" dirty="0" smtClean="0"/>
              <a:t>)</a:t>
            </a:r>
          </a:p>
          <a:p>
            <a:pPr lvl="0"/>
            <a:r>
              <a:rPr lang="en-US" b="1" dirty="0" smtClean="0"/>
              <a:t>Focus and Coherence:  </a:t>
            </a:r>
            <a:r>
              <a:rPr lang="en-US" dirty="0" smtClean="0"/>
              <a:t>Content and practice standards are not connected mechanistically or randomly, but instead support focus and coherence.</a:t>
            </a:r>
            <a:endParaRPr lang="en-US" b="1" dirty="0" smtClean="0"/>
          </a:p>
          <a:p>
            <a:endParaRPr lang="en-US" dirty="0"/>
          </a:p>
        </p:txBody>
      </p:sp>
    </p:spTree>
    <p:custDataLst>
      <p:tags r:id="rId1"/>
    </p:custDataLst>
    <p:extLst>
      <p:ext uri="{BB962C8B-B14F-4D97-AF65-F5344CB8AC3E}">
        <p14:creationId xmlns:p14="http://schemas.microsoft.com/office/powerpoint/2010/main" val="4049151907"/>
      </p:ext>
    </p:extLst>
  </p:cSld>
  <p:clrMapOvr>
    <a:masterClrMapping/>
  </p:clrMapOvr>
  <mc:AlternateContent xmlns:mc="http://schemas.openxmlformats.org/markup-compatibility/2006" xmlns:p14="http://schemas.microsoft.com/office/powerpoint/2010/main">
    <mc:Choice Requires="p14">
      <p:transition spd="slow" p14:dur="2000" advTm="35447"/>
    </mc:Choice>
    <mc:Fallback xmlns="">
      <p:transition xmlns:p14="http://schemas.microsoft.com/office/powerpoint/2010/main" spd="slow" advTm="3544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sp>
        <p:nvSpPr>
          <p:cNvPr id="3" name="Content Placeholder 2"/>
          <p:cNvSpPr>
            <a:spLocks noGrp="1"/>
          </p:cNvSpPr>
          <p:nvPr>
            <p:ph idx="1"/>
          </p:nvPr>
        </p:nvSpPr>
        <p:spPr>
          <a:xfrm>
            <a:off x="498474" y="1734798"/>
            <a:ext cx="7556313" cy="4144963"/>
          </a:xfrm>
        </p:spPr>
        <p:txBody>
          <a:bodyPr/>
          <a:lstStyle/>
          <a:p>
            <a:endParaRPr lang="en-US" dirty="0"/>
          </a:p>
        </p:txBody>
      </p:sp>
      <p:pic>
        <p:nvPicPr>
          <p:cNvPr id="4" name="Picture 3"/>
          <p:cNvPicPr>
            <a:picLocks noChangeAspect="1"/>
          </p:cNvPicPr>
          <p:nvPr/>
        </p:nvPicPr>
        <p:blipFill>
          <a:blip r:embed="rId3"/>
          <a:stretch>
            <a:fillRect/>
          </a:stretch>
        </p:blipFill>
        <p:spPr>
          <a:xfrm>
            <a:off x="0" y="1868705"/>
            <a:ext cx="9144000" cy="3700297"/>
          </a:xfrm>
          <a:prstGeom prst="rect">
            <a:avLst/>
          </a:prstGeom>
        </p:spPr>
      </p:pic>
    </p:spTree>
    <p:extLst>
      <p:ext uri="{BB962C8B-B14F-4D97-AF65-F5344CB8AC3E}">
        <p14:creationId xmlns:p14="http://schemas.microsoft.com/office/powerpoint/2010/main" val="3058891915"/>
      </p:ext>
    </p:extLst>
  </p:cSld>
  <p:clrMapOvr>
    <a:masterClrMapping/>
  </p:clrMapOvr>
  <mc:AlternateContent xmlns:mc="http://schemas.openxmlformats.org/markup-compatibility/2006" xmlns:p14="http://schemas.microsoft.com/office/powerpoint/2010/main">
    <mc:Choice Requires="p14">
      <p:transition spd="slow" p14:dur="2000" advTm="20139"/>
    </mc:Choice>
    <mc:Fallback xmlns="">
      <p:transition xmlns:p14="http://schemas.microsoft.com/office/powerpoint/2010/main" spd="slow" advTm="20139"/>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Coherence</a:t>
            </a:r>
            <a:endParaRPr lang="en-US" dirty="0"/>
          </a:p>
        </p:txBody>
      </p:sp>
      <p:sp>
        <p:nvSpPr>
          <p:cNvPr id="3" name="Content Placeholder 2"/>
          <p:cNvSpPr>
            <a:spLocks noGrp="1"/>
          </p:cNvSpPr>
          <p:nvPr>
            <p:ph idx="1"/>
          </p:nvPr>
        </p:nvSpPr>
        <p:spPr>
          <a:xfrm>
            <a:off x="498474" y="2090058"/>
            <a:ext cx="7556313" cy="4144963"/>
          </a:xfrm>
        </p:spPr>
        <p:txBody>
          <a:bodyPr>
            <a:normAutofit/>
          </a:bodyPr>
          <a:lstStyle/>
          <a:p>
            <a:r>
              <a:rPr lang="en-US" sz="2800" dirty="0" smtClean="0"/>
              <a:t> Innately part of the Learning Cycle  </a:t>
            </a:r>
          </a:p>
          <a:p>
            <a:r>
              <a:rPr lang="en-US" sz="2800" dirty="0" smtClean="0"/>
              <a:t>Thinking across grades and courses and                                                linking major topics in each course</a:t>
            </a:r>
          </a:p>
          <a:p>
            <a:endParaRPr lang="en-US" dirty="0" smtClean="0"/>
          </a:p>
          <a:p>
            <a:pPr>
              <a:buNone/>
            </a:pPr>
            <a:r>
              <a:rPr lang="en-US" i="1" dirty="0" smtClean="0"/>
              <a:t>    </a:t>
            </a:r>
            <a:r>
              <a:rPr lang="en-US" sz="2400" i="1" dirty="0" smtClean="0"/>
              <a:t>The standards were not so much assembled out of topics as woven out of progressions.    </a:t>
            </a:r>
            <a:r>
              <a:rPr lang="en-US" sz="1400" dirty="0" smtClean="0"/>
              <a:t>(CCSS, Appendix)</a:t>
            </a:r>
          </a:p>
          <a:p>
            <a:endParaRPr lang="en-US" dirty="0" smtClean="0"/>
          </a:p>
          <a:p>
            <a:endParaRPr lang="en-US" dirty="0"/>
          </a:p>
        </p:txBody>
      </p:sp>
    </p:spTree>
    <p:custDataLst>
      <p:tags r:id="rId1"/>
    </p:custDataLst>
    <p:extLst>
      <p:ext uri="{BB962C8B-B14F-4D97-AF65-F5344CB8AC3E}">
        <p14:creationId xmlns:p14="http://schemas.microsoft.com/office/powerpoint/2010/main" val="234638409"/>
      </p:ext>
    </p:extLst>
  </p:cSld>
  <p:clrMapOvr>
    <a:masterClrMapping/>
  </p:clrMapOvr>
  <mc:AlternateContent xmlns:mc="http://schemas.openxmlformats.org/markup-compatibility/2006" xmlns:p14="http://schemas.microsoft.com/office/powerpoint/2010/main">
    <mc:Choice Requires="p14">
      <p:transition spd="slow" p14:dur="2000" advTm="38129"/>
    </mc:Choice>
    <mc:Fallback xmlns="">
      <p:transition xmlns:p14="http://schemas.microsoft.com/office/powerpoint/2010/main" spd="slow" advTm="3812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and Rigor</a:t>
            </a:r>
            <a:endParaRPr lang="en-US" dirty="0"/>
          </a:p>
        </p:txBody>
      </p:sp>
      <p:sp>
        <p:nvSpPr>
          <p:cNvPr id="3" name="Content Placeholder 2"/>
          <p:cNvSpPr>
            <a:spLocks noGrp="1"/>
          </p:cNvSpPr>
          <p:nvPr>
            <p:ph idx="1"/>
          </p:nvPr>
        </p:nvSpPr>
        <p:spPr>
          <a:xfrm>
            <a:off x="498474" y="1473196"/>
            <a:ext cx="7556313" cy="4144963"/>
          </a:xfrm>
        </p:spPr>
        <p:txBody>
          <a:bodyPr>
            <a:normAutofit/>
          </a:bodyPr>
          <a:lstStyle/>
          <a:p>
            <a:r>
              <a:rPr lang="en-US" sz="2800" b="1" dirty="0" smtClean="0"/>
              <a:t>Conceptual Understanding</a:t>
            </a:r>
          </a:p>
          <a:p>
            <a:r>
              <a:rPr lang="en-US" sz="2800" b="1" dirty="0" smtClean="0"/>
              <a:t>Procedural Skill</a:t>
            </a:r>
          </a:p>
          <a:p>
            <a:r>
              <a:rPr lang="en-US" sz="2800" b="1" dirty="0" smtClean="0"/>
              <a:t>Fluency and Application</a:t>
            </a:r>
            <a:endParaRPr lang="en-US" sz="2800" dirty="0"/>
          </a:p>
        </p:txBody>
      </p:sp>
      <p:graphicFrame>
        <p:nvGraphicFramePr>
          <p:cNvPr id="6" name="Diagram 5"/>
          <p:cNvGraphicFramePr/>
          <p:nvPr>
            <p:extLst>
              <p:ext uri="{D42A27DB-BD31-4B8C-83A1-F6EECF244321}">
                <p14:modId xmlns:p14="http://schemas.microsoft.com/office/powerpoint/2010/main" val="529337771"/>
              </p:ext>
            </p:extLst>
          </p:nvPr>
        </p:nvGraphicFramePr>
        <p:xfrm>
          <a:off x="1535422" y="3661944"/>
          <a:ext cx="6066436" cy="3377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1811363"/>
      </p:ext>
    </p:extLst>
  </p:cSld>
  <p:clrMapOvr>
    <a:masterClrMapping/>
  </p:clrMapOvr>
  <mc:AlternateContent xmlns:mc="http://schemas.openxmlformats.org/markup-compatibility/2006" xmlns:p14="http://schemas.microsoft.com/office/powerpoint/2010/main">
    <mc:Choice Requires="p14">
      <p:transition spd="slow" p14:dur="2000" advTm="41423"/>
    </mc:Choice>
    <mc:Fallback xmlns="">
      <p:transition xmlns:p14="http://schemas.microsoft.com/office/powerpoint/2010/main" spd="slow" advTm="41423"/>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Review of </a:t>
            </a:r>
            <a:r>
              <a:rPr lang="en-US" dirty="0" smtClean="0"/>
              <a:t>MVP: Washington State, July 2013</a:t>
            </a:r>
            <a:endParaRPr lang="en-US" dirty="0"/>
          </a:p>
        </p:txBody>
      </p:sp>
      <p:sp>
        <p:nvSpPr>
          <p:cNvPr id="3" name="Content Placeholder 2"/>
          <p:cNvSpPr>
            <a:spLocks noGrp="1"/>
          </p:cNvSpPr>
          <p:nvPr>
            <p:ph idx="1"/>
          </p:nvPr>
        </p:nvSpPr>
        <p:spPr/>
        <p:txBody>
          <a:bodyPr/>
          <a:lstStyle/>
          <a:p>
            <a:r>
              <a:rPr lang="en-US" dirty="0" smtClean="0"/>
              <a:t>MVP leads the way in Open Education Resources</a:t>
            </a:r>
          </a:p>
          <a:p>
            <a:pPr marL="0" indent="0">
              <a:buNone/>
            </a:pPr>
            <a:endParaRPr lang="en-US" dirty="0" smtClean="0"/>
          </a:p>
        </p:txBody>
      </p:sp>
      <p:pic>
        <p:nvPicPr>
          <p:cNvPr id="4" name="Picture 3">
            <a:hlinkClick r:id="rId3"/>
          </p:cNvPr>
          <p:cNvPicPr>
            <a:picLocks noChangeAspect="1"/>
          </p:cNvPicPr>
          <p:nvPr/>
        </p:nvPicPr>
        <p:blipFill>
          <a:blip r:embed="rId4"/>
          <a:stretch>
            <a:fillRect/>
          </a:stretch>
        </p:blipFill>
        <p:spPr>
          <a:xfrm>
            <a:off x="4190944" y="2418879"/>
            <a:ext cx="2917633" cy="3385057"/>
          </a:xfrm>
          <a:prstGeom prst="rect">
            <a:avLst/>
          </a:prstGeom>
        </p:spPr>
      </p:pic>
      <p:sp>
        <p:nvSpPr>
          <p:cNvPr id="5" name="TextBox 4"/>
          <p:cNvSpPr txBox="1"/>
          <p:nvPr/>
        </p:nvSpPr>
        <p:spPr>
          <a:xfrm>
            <a:off x="4736520" y="5896470"/>
            <a:ext cx="2018501" cy="800219"/>
          </a:xfrm>
          <a:prstGeom prst="rect">
            <a:avLst/>
          </a:prstGeom>
          <a:noFill/>
        </p:spPr>
        <p:txBody>
          <a:bodyPr wrap="none" rtlCol="0">
            <a:spAutoFit/>
          </a:bodyPr>
          <a:lstStyle/>
          <a:p>
            <a:pPr algn="ctr"/>
            <a:r>
              <a:rPr lang="en-US" sz="1400" dirty="0"/>
              <a:t>Click to image to view</a:t>
            </a:r>
          </a:p>
          <a:p>
            <a:pPr algn="ctr"/>
            <a:r>
              <a:rPr lang="en-US" sz="1400" dirty="0"/>
              <a:t>Full report</a:t>
            </a:r>
          </a:p>
          <a:p>
            <a:endParaRPr lang="en-US" dirty="0"/>
          </a:p>
        </p:txBody>
      </p:sp>
    </p:spTree>
    <p:extLst>
      <p:ext uri="{BB962C8B-B14F-4D97-AF65-F5344CB8AC3E}">
        <p14:creationId xmlns:p14="http://schemas.microsoft.com/office/powerpoint/2010/main" val="3873686915"/>
      </p:ext>
    </p:extLst>
  </p:cSld>
  <p:clrMapOvr>
    <a:masterClrMapping/>
  </p:clrMapOvr>
  <mc:AlternateContent xmlns:mc="http://schemas.openxmlformats.org/markup-compatibility/2006" xmlns:p14="http://schemas.microsoft.com/office/powerpoint/2010/main">
    <mc:Choice Requires="p14">
      <p:transition spd="slow" p14:dur="2000" advTm="19483"/>
    </mc:Choice>
    <mc:Fallback xmlns="">
      <p:transition xmlns:p14="http://schemas.microsoft.com/office/powerpoint/2010/main" spd="slow" advTm="19483"/>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Review of Our Materials</a:t>
            </a:r>
            <a:endParaRPr lang="en-US" dirty="0"/>
          </a:p>
        </p:txBody>
      </p:sp>
      <p:pic>
        <p:nvPicPr>
          <p:cNvPr id="4" name="Content Placeholder 3"/>
          <p:cNvPicPr>
            <a:picLocks noGrp="1" noChangeAspect="1"/>
          </p:cNvPicPr>
          <p:nvPr>
            <p:ph idx="1"/>
          </p:nvPr>
        </p:nvPicPr>
        <p:blipFill>
          <a:blip r:embed="rId3"/>
          <a:srcRect l="-7785" r="-7785"/>
          <a:stretch>
            <a:fillRect/>
          </a:stretch>
        </p:blipFill>
        <p:spPr>
          <a:xfrm>
            <a:off x="991336" y="2375457"/>
            <a:ext cx="6837578" cy="3750706"/>
          </a:xfrm>
        </p:spPr>
      </p:pic>
    </p:spTree>
    <p:extLst>
      <p:ext uri="{BB962C8B-B14F-4D97-AF65-F5344CB8AC3E}">
        <p14:creationId xmlns:p14="http://schemas.microsoft.com/office/powerpoint/2010/main" val="2664493195"/>
      </p:ext>
    </p:extLst>
  </p:cSld>
  <p:clrMapOvr>
    <a:masterClrMapping/>
  </p:clrMapOvr>
  <mc:AlternateContent xmlns:mc="http://schemas.openxmlformats.org/markup-compatibility/2006" xmlns:p14="http://schemas.microsoft.com/office/powerpoint/2010/main">
    <mc:Choice Requires="p14">
      <p:transition spd="slow" p14:dur="2000" advTm="10590"/>
    </mc:Choice>
    <mc:Fallback xmlns="">
      <p:transition xmlns:p14="http://schemas.microsoft.com/office/powerpoint/2010/main" spd="slow" advTm="1059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Review of Our Materials</a:t>
            </a:r>
            <a:endParaRPr lang="en-US" dirty="0"/>
          </a:p>
        </p:txBody>
      </p:sp>
      <p:pic>
        <p:nvPicPr>
          <p:cNvPr id="7" name="Content Placeholder 6"/>
          <p:cNvPicPr>
            <a:picLocks noGrp="1" noChangeAspect="1"/>
          </p:cNvPicPr>
          <p:nvPr>
            <p:ph idx="1"/>
          </p:nvPr>
        </p:nvPicPr>
        <p:blipFill>
          <a:blip r:embed="rId3"/>
          <a:srcRect l="-20359" r="-20359"/>
          <a:stretch>
            <a:fillRect/>
          </a:stretch>
        </p:blipFill>
        <p:spPr/>
      </p:pic>
    </p:spTree>
    <p:extLst>
      <p:ext uri="{BB962C8B-B14F-4D97-AF65-F5344CB8AC3E}">
        <p14:creationId xmlns:p14="http://schemas.microsoft.com/office/powerpoint/2010/main" val="1199276503"/>
      </p:ext>
    </p:extLst>
  </p:cSld>
  <p:clrMapOvr>
    <a:masterClrMapping/>
  </p:clrMapOvr>
  <mc:AlternateContent xmlns:mc="http://schemas.openxmlformats.org/markup-compatibility/2006" xmlns:p14="http://schemas.microsoft.com/office/powerpoint/2010/main">
    <mc:Choice Requires="p14">
      <p:transition spd="slow" p14:dur="2000" advTm="14718"/>
    </mc:Choice>
    <mc:Fallback xmlns="">
      <p:transition xmlns:p14="http://schemas.microsoft.com/office/powerpoint/2010/main" spd="slow" advTm="14718"/>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Review of Our Materials</a:t>
            </a:r>
            <a:endParaRPr lang="en-US" dirty="0"/>
          </a:p>
        </p:txBody>
      </p:sp>
      <p:pic>
        <p:nvPicPr>
          <p:cNvPr id="4" name="Content Placeholder 3"/>
          <p:cNvPicPr>
            <a:picLocks noGrp="1" noChangeAspect="1"/>
          </p:cNvPicPr>
          <p:nvPr>
            <p:ph idx="1"/>
          </p:nvPr>
        </p:nvPicPr>
        <p:blipFill>
          <a:blip r:embed="rId3"/>
          <a:srcRect l="-17052" r="-17052"/>
          <a:stretch>
            <a:fillRect/>
          </a:stretch>
        </p:blipFill>
        <p:spPr/>
      </p:pic>
    </p:spTree>
    <p:extLst>
      <p:ext uri="{BB962C8B-B14F-4D97-AF65-F5344CB8AC3E}">
        <p14:creationId xmlns:p14="http://schemas.microsoft.com/office/powerpoint/2010/main" val="1865268490"/>
      </p:ext>
    </p:extLst>
  </p:cSld>
  <p:clrMapOvr>
    <a:masterClrMapping/>
  </p:clrMapOvr>
  <mc:AlternateContent xmlns:mc="http://schemas.openxmlformats.org/markup-compatibility/2006" xmlns:p14="http://schemas.microsoft.com/office/powerpoint/2010/main">
    <mc:Choice Requires="p14">
      <p:transition spd="slow" p14:dur="2000" advTm="11756"/>
    </mc:Choice>
    <mc:Fallback xmlns="">
      <p:transition xmlns:p14="http://schemas.microsoft.com/office/powerpoint/2010/main" spd="slow" advTm="11756"/>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smtClean="0"/>
              <a:t/>
            </a:r>
            <a:br>
              <a:rPr lang="en-US" dirty="0" smtClean="0"/>
            </a:br>
            <a:r>
              <a:rPr lang="en-US" dirty="0" smtClean="0"/>
              <a:t>MATHEMATICS </a:t>
            </a:r>
            <a:r>
              <a:rPr lang="en-US" dirty="0"/>
              <a:t>VISION PROJECT? </a:t>
            </a:r>
            <a:br>
              <a:rPr lang="en-US" dirty="0"/>
            </a:br>
            <a:endParaRPr lang="en-US" dirty="0"/>
          </a:p>
        </p:txBody>
      </p:sp>
      <p:sp>
        <p:nvSpPr>
          <p:cNvPr id="3" name="Content Placeholder 2"/>
          <p:cNvSpPr>
            <a:spLocks noGrp="1"/>
          </p:cNvSpPr>
          <p:nvPr>
            <p:ph idx="1"/>
          </p:nvPr>
        </p:nvSpPr>
        <p:spPr>
          <a:xfrm>
            <a:off x="498474" y="1981200"/>
            <a:ext cx="7556313" cy="4144963"/>
          </a:xfrm>
        </p:spPr>
        <p:txBody>
          <a:bodyPr>
            <a:normAutofit/>
          </a:bodyPr>
          <a:lstStyle/>
          <a:p>
            <a:r>
              <a:rPr lang="en-US" sz="2800" b="1" dirty="0" smtClean="0"/>
              <a:t>Mathematics </a:t>
            </a:r>
            <a:r>
              <a:rPr lang="en-US" sz="2800" b="1" dirty="0"/>
              <a:t>Vision Project is an educator-driven </a:t>
            </a:r>
            <a:r>
              <a:rPr lang="en-US" sz="2800" b="1" dirty="0" smtClean="0"/>
              <a:t>initiative</a:t>
            </a:r>
            <a:endParaRPr lang="en-US" sz="2800" dirty="0" smtClean="0"/>
          </a:p>
          <a:p>
            <a:r>
              <a:rPr lang="en-US" sz="2800" b="1" dirty="0" smtClean="0"/>
              <a:t>Built from the ground-up for          Common Core</a:t>
            </a:r>
            <a:endParaRPr lang="en-US" sz="2800" dirty="0" smtClean="0"/>
          </a:p>
          <a:p>
            <a:r>
              <a:rPr lang="en-US" sz="2800" b="1" dirty="0" smtClean="0"/>
              <a:t>Committed </a:t>
            </a:r>
            <a:r>
              <a:rPr lang="en-US" sz="2800" b="1" dirty="0"/>
              <a:t>to life-long </a:t>
            </a:r>
            <a:r>
              <a:rPr lang="en-US" sz="2800" b="1" dirty="0" smtClean="0"/>
              <a:t>learning</a:t>
            </a:r>
            <a:endParaRPr lang="en-US" sz="2800" dirty="0"/>
          </a:p>
          <a:p>
            <a:endParaRPr lang="en-US" dirty="0"/>
          </a:p>
        </p:txBody>
      </p:sp>
    </p:spTree>
    <p:custDataLst>
      <p:tags r:id="rId1"/>
    </p:custDataLst>
    <p:extLst>
      <p:ext uri="{BB962C8B-B14F-4D97-AF65-F5344CB8AC3E}">
        <p14:creationId xmlns:p14="http://schemas.microsoft.com/office/powerpoint/2010/main" val="3978529828"/>
      </p:ext>
    </p:extLst>
  </p:cSld>
  <p:clrMapOvr>
    <a:masterClrMapping/>
  </p:clrMapOvr>
  <mc:AlternateContent xmlns:mc="http://schemas.openxmlformats.org/markup-compatibility/2006" xmlns:p14="http://schemas.microsoft.com/office/powerpoint/2010/main">
    <mc:Choice Requires="p14">
      <p:transition spd="slow" p14:dur="2000" advTm="32625"/>
    </mc:Choice>
    <mc:Fallback xmlns="">
      <p:transition xmlns:p14="http://schemas.microsoft.com/office/powerpoint/2010/main" spd="slow" advTm="3262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Review of Our Materials</a:t>
            </a:r>
            <a:endParaRPr lang="en-US" dirty="0"/>
          </a:p>
        </p:txBody>
      </p:sp>
      <p:pic>
        <p:nvPicPr>
          <p:cNvPr id="4" name="Content Placeholder 3"/>
          <p:cNvPicPr>
            <a:picLocks noGrp="1" noChangeAspect="1"/>
          </p:cNvPicPr>
          <p:nvPr>
            <p:ph idx="1"/>
          </p:nvPr>
        </p:nvPicPr>
        <p:blipFill>
          <a:blip r:embed="rId3"/>
          <a:srcRect l="-18153" r="-18153"/>
          <a:stretch>
            <a:fillRect/>
          </a:stretch>
        </p:blipFill>
        <p:spPr/>
      </p:pic>
    </p:spTree>
    <p:extLst>
      <p:ext uri="{BB962C8B-B14F-4D97-AF65-F5344CB8AC3E}">
        <p14:creationId xmlns:p14="http://schemas.microsoft.com/office/powerpoint/2010/main" val="1865268490"/>
      </p:ext>
    </p:extLst>
  </p:cSld>
  <p:clrMapOvr>
    <a:masterClrMapping/>
  </p:clrMapOvr>
  <mc:AlternateContent xmlns:mc="http://schemas.openxmlformats.org/markup-compatibility/2006" xmlns:p14="http://schemas.microsoft.com/office/powerpoint/2010/main">
    <mc:Choice Requires="p14">
      <p:transition spd="slow" p14:dur="2000" advTm="13651"/>
    </mc:Choice>
    <mc:Fallback xmlns="">
      <p:transition xmlns:p14="http://schemas.microsoft.com/office/powerpoint/2010/main" spd="slow" advTm="13651"/>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sets MVP apart?</a:t>
            </a:r>
            <a:endParaRPr lang="en-US" dirty="0"/>
          </a:p>
        </p:txBody>
      </p:sp>
      <p:sp>
        <p:nvSpPr>
          <p:cNvPr id="3" name="Content Placeholder 2"/>
          <p:cNvSpPr>
            <a:spLocks noGrp="1"/>
          </p:cNvSpPr>
          <p:nvPr>
            <p:ph idx="1"/>
          </p:nvPr>
        </p:nvSpPr>
        <p:spPr/>
        <p:txBody>
          <a:bodyPr/>
          <a:lstStyle/>
          <a:p>
            <a:r>
              <a:rPr lang="en-US" dirty="0"/>
              <a:t>Our materials are created from the ground-up to embody the focus, coherence, and rigor of the Common Core and immerse students in the Standards for Mathematical Practice. </a:t>
            </a:r>
          </a:p>
          <a:p>
            <a:r>
              <a:rPr lang="en-US" dirty="0" smtClean="0"/>
              <a:t>Our materials respect what is known about how students learn mathematics as well as the key ideas for how knowledge is organized and generated within the discipline of mathematics. </a:t>
            </a:r>
          </a:p>
          <a:p>
            <a:r>
              <a:rPr lang="en-US" dirty="0"/>
              <a:t>Our curriculum is free and published under a Creative Commons license.  Other support materials and professional development are </a:t>
            </a:r>
            <a:r>
              <a:rPr lang="en-US" dirty="0" smtClean="0"/>
              <a:t>available at </a:t>
            </a:r>
            <a:r>
              <a:rPr lang="en-US" dirty="0" smtClean="0">
                <a:hlinkClick r:id="rId4" action="ppaction://hlinkfile"/>
              </a:rPr>
              <a:t>mathematicsvisionproject.org</a:t>
            </a:r>
            <a:endParaRPr lang="en-US" dirty="0" smtClean="0"/>
          </a:p>
          <a:p>
            <a:endParaRPr lang="en-US" dirty="0"/>
          </a:p>
        </p:txBody>
      </p:sp>
    </p:spTree>
    <p:custDataLst>
      <p:tags r:id="rId1"/>
    </p:custDataLst>
    <p:extLst>
      <p:ext uri="{BB962C8B-B14F-4D97-AF65-F5344CB8AC3E}">
        <p14:creationId xmlns:p14="http://schemas.microsoft.com/office/powerpoint/2010/main" val="1409242408"/>
      </p:ext>
    </p:extLst>
  </p:cSld>
  <p:clrMapOvr>
    <a:masterClrMapping/>
  </p:clrMapOvr>
  <mc:AlternateContent xmlns:mc="http://schemas.openxmlformats.org/markup-compatibility/2006" xmlns:p14="http://schemas.microsoft.com/office/powerpoint/2010/main">
    <mc:Choice Requires="p14">
      <p:transition spd="slow" p14:dur="2000" advTm="65176"/>
    </mc:Choice>
    <mc:Fallback xmlns="">
      <p:transition xmlns:p14="http://schemas.microsoft.com/office/powerpoint/2010/main" spd="slow" advTm="6517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Realizing the Vision of the Common Core Standards</a:t>
            </a:r>
            <a:endParaRPr lang="en-US" dirty="0"/>
          </a:p>
        </p:txBody>
      </p:sp>
      <p:sp>
        <p:nvSpPr>
          <p:cNvPr id="4" name="Subtitle 3"/>
          <p:cNvSpPr>
            <a:spLocks noGrp="1"/>
          </p:cNvSpPr>
          <p:nvPr>
            <p:ph type="subTitle" idx="1"/>
          </p:nvPr>
        </p:nvSpPr>
        <p:spPr/>
        <p:txBody>
          <a:bodyPr/>
          <a:lstStyle/>
          <a:p>
            <a:r>
              <a:rPr lang="en-US" dirty="0" err="1" smtClean="0"/>
              <a:t>www.mathematicsvisionproject.org</a:t>
            </a:r>
            <a:endParaRPr lang="en-US" dirty="0"/>
          </a:p>
        </p:txBody>
      </p:sp>
      <p:pic>
        <p:nvPicPr>
          <p:cNvPr id="8" name="Picture Placeholder 7"/>
          <p:cNvPicPr>
            <a:picLocks noGrp="1" noChangeAspect="1"/>
          </p:cNvPicPr>
          <p:nvPr>
            <p:ph type="pic" sz="quarter" idx="12"/>
          </p:nvPr>
        </p:nvPicPr>
        <p:blipFill>
          <a:blip r:embed="rId3"/>
          <a:srcRect t="-87365" b="-87365"/>
          <a:stretch>
            <a:fillRect/>
          </a:stretch>
        </p:blipFill>
        <p:spPr/>
      </p:pic>
      <p:sp>
        <p:nvSpPr>
          <p:cNvPr id="5" name="Text Placeholder 4"/>
          <p:cNvSpPr>
            <a:spLocks noGrp="1"/>
          </p:cNvSpPr>
          <p:nvPr>
            <p:ph type="body" sz="half" idx="2"/>
          </p:nvPr>
        </p:nvSpPr>
        <p:spPr>
          <a:xfrm>
            <a:off x="567765" y="1659965"/>
            <a:ext cx="3750235" cy="2040905"/>
          </a:xfrm>
        </p:spPr>
        <p:txBody>
          <a:bodyPr/>
          <a:lstStyle/>
          <a:p>
            <a:r>
              <a:rPr lang="en-US" dirty="0"/>
              <a:t>Mathematics Vision Project</a:t>
            </a:r>
          </a:p>
        </p:txBody>
      </p:sp>
    </p:spTree>
    <p:extLst>
      <p:ext uri="{BB962C8B-B14F-4D97-AF65-F5344CB8AC3E}">
        <p14:creationId xmlns:p14="http://schemas.microsoft.com/office/powerpoint/2010/main" val="1000598756"/>
      </p:ext>
    </p:extLst>
  </p:cSld>
  <p:clrMapOvr>
    <a:masterClrMapping/>
  </p:clrMapOvr>
  <mc:AlternateContent xmlns:mc="http://schemas.openxmlformats.org/markup-compatibility/2006" xmlns:p14="http://schemas.microsoft.com/office/powerpoint/2010/main">
    <mc:Choice Requires="p14">
      <p:transition spd="slow" p14:dur="2000" advTm="4006"/>
    </mc:Choice>
    <mc:Fallback xmlns="">
      <p:transition xmlns:p14="http://schemas.microsoft.com/office/powerpoint/2010/main" spd="slow" advTm="4006"/>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a:t>
            </a:r>
            <a:r>
              <a:rPr lang="en-US" dirty="0"/>
              <a:t>w</a:t>
            </a:r>
            <a:r>
              <a:rPr lang="en-US" dirty="0" smtClean="0"/>
              <a:t>e?  </a:t>
            </a:r>
            <a:br>
              <a:rPr lang="en-US" dirty="0" smtClean="0"/>
            </a:br>
            <a:r>
              <a:rPr lang="en-US" dirty="0" smtClean="0"/>
              <a:t>Meet the MVP Team</a:t>
            </a:r>
            <a:endParaRPr lang="en-US" dirty="0"/>
          </a:p>
        </p:txBody>
      </p:sp>
      <p:sp>
        <p:nvSpPr>
          <p:cNvPr id="3" name="Content Placeholder 2"/>
          <p:cNvSpPr>
            <a:spLocks noGrp="1"/>
          </p:cNvSpPr>
          <p:nvPr>
            <p:ph idx="1"/>
          </p:nvPr>
        </p:nvSpPr>
        <p:spPr/>
        <p:txBody>
          <a:bodyPr>
            <a:normAutofit/>
          </a:bodyPr>
          <a:lstStyle/>
          <a:p>
            <a:r>
              <a:rPr lang="en-US" sz="2800" b="1" dirty="0"/>
              <a:t>We believe math is</a:t>
            </a:r>
            <a:r>
              <a:rPr lang="en-US" sz="2800" b="1" dirty="0" smtClean="0"/>
              <a:t> engaging. </a:t>
            </a:r>
          </a:p>
          <a:p>
            <a:r>
              <a:rPr lang="en-US" sz="2800" b="1" dirty="0" smtClean="0"/>
              <a:t>We </a:t>
            </a:r>
            <a:r>
              <a:rPr lang="en-US" sz="2800" b="1" dirty="0"/>
              <a:t>enjoy our work. </a:t>
            </a:r>
            <a:endParaRPr lang="en-US" sz="2800" b="1" dirty="0" smtClean="0"/>
          </a:p>
          <a:p>
            <a:r>
              <a:rPr lang="en-US" sz="2800" b="1" dirty="0" smtClean="0"/>
              <a:t>We </a:t>
            </a:r>
            <a:r>
              <a:rPr lang="en-US" sz="2800" b="1" dirty="0"/>
              <a:t>know teachers need support. </a:t>
            </a:r>
            <a:endParaRPr lang="en-US" sz="2800" dirty="0"/>
          </a:p>
        </p:txBody>
      </p:sp>
    </p:spTree>
    <p:custDataLst>
      <p:tags r:id="rId1"/>
    </p:custDataLst>
    <p:extLst>
      <p:ext uri="{BB962C8B-B14F-4D97-AF65-F5344CB8AC3E}">
        <p14:creationId xmlns:p14="http://schemas.microsoft.com/office/powerpoint/2010/main" val="1365768839"/>
      </p:ext>
    </p:extLst>
  </p:cSld>
  <p:clrMapOvr>
    <a:masterClrMapping/>
  </p:clrMapOvr>
  <mc:AlternateContent xmlns:mc="http://schemas.openxmlformats.org/markup-compatibility/2006" xmlns:p14="http://schemas.microsoft.com/office/powerpoint/2010/main">
    <mc:Choice Requires="p14">
      <p:transition spd="slow" p14:dur="2000" advTm="25451"/>
    </mc:Choice>
    <mc:Fallback xmlns="">
      <p:transition xmlns:p14="http://schemas.microsoft.com/office/powerpoint/2010/main" spd="slow" advTm="2545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sets us apart from traditional publishers?</a:t>
            </a:r>
            <a:endParaRPr lang="en-US" dirty="0"/>
          </a:p>
        </p:txBody>
      </p:sp>
      <p:sp>
        <p:nvSpPr>
          <p:cNvPr id="3" name="Content Placeholder 2"/>
          <p:cNvSpPr>
            <a:spLocks noGrp="1"/>
          </p:cNvSpPr>
          <p:nvPr>
            <p:ph idx="1"/>
          </p:nvPr>
        </p:nvSpPr>
        <p:spPr/>
        <p:txBody>
          <a:bodyPr>
            <a:noAutofit/>
          </a:bodyPr>
          <a:lstStyle/>
          <a:p>
            <a:r>
              <a:rPr lang="en-US" sz="2800" b="1" dirty="0" smtClean="0"/>
              <a:t>Built from the ground</a:t>
            </a:r>
            <a:r>
              <a:rPr lang="en-US" sz="2800" b="1" dirty="0"/>
              <a:t>-up </a:t>
            </a:r>
            <a:r>
              <a:rPr lang="en-US" sz="2800" b="1" dirty="0" smtClean="0"/>
              <a:t>for the </a:t>
            </a:r>
            <a:r>
              <a:rPr lang="en-US" sz="2800" b="1" dirty="0"/>
              <a:t>Common </a:t>
            </a:r>
            <a:r>
              <a:rPr lang="en-US" sz="2800" b="1" dirty="0" smtClean="0"/>
              <a:t>Core Standards. </a:t>
            </a:r>
            <a:endParaRPr lang="en-US" sz="2800" b="1" dirty="0"/>
          </a:p>
          <a:p>
            <a:r>
              <a:rPr lang="en-US" sz="2800" b="1" dirty="0" smtClean="0"/>
              <a:t>Our materials are focused on learning progressions. </a:t>
            </a:r>
          </a:p>
          <a:p>
            <a:r>
              <a:rPr lang="en-US" sz="2800" b="1" dirty="0"/>
              <a:t>Our curriculum is free and published under a Creative Commons license. </a:t>
            </a:r>
            <a:r>
              <a:rPr lang="en-US" sz="2800" b="1" dirty="0" smtClean="0"/>
              <a:t>Additional supports also available </a:t>
            </a:r>
            <a:r>
              <a:rPr lang="en-US" sz="2800" b="1" dirty="0" smtClean="0">
                <a:hlinkClick r:id="rId4" action="ppaction://hlinkfile"/>
              </a:rPr>
              <a:t>mathematicsvisionproject.org</a:t>
            </a:r>
            <a:endParaRPr lang="en-US" sz="2800" b="1" dirty="0" smtClean="0"/>
          </a:p>
          <a:p>
            <a:endParaRPr lang="en-US" sz="2800" b="1" dirty="0"/>
          </a:p>
        </p:txBody>
      </p:sp>
    </p:spTree>
    <p:custDataLst>
      <p:tags r:id="rId1"/>
    </p:custDataLst>
    <p:extLst>
      <p:ext uri="{BB962C8B-B14F-4D97-AF65-F5344CB8AC3E}">
        <p14:creationId xmlns:p14="http://schemas.microsoft.com/office/powerpoint/2010/main" val="3032053670"/>
      </p:ext>
    </p:extLst>
  </p:cSld>
  <p:clrMapOvr>
    <a:masterClrMapping/>
  </p:clrMapOvr>
  <mc:AlternateContent xmlns:mc="http://schemas.openxmlformats.org/markup-compatibility/2006" xmlns:p14="http://schemas.microsoft.com/office/powerpoint/2010/main">
    <mc:Choice Requires="p14">
      <p:transition spd="slow" p14:dur="2000" advTm="86694"/>
    </mc:Choice>
    <mc:Fallback xmlns="">
      <p:transition xmlns:p14="http://schemas.microsoft.com/office/powerpoint/2010/main" spd="slow" advTm="8669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our materials designed?</a:t>
            </a:r>
            <a:endParaRPr lang="en-US" dirty="0"/>
          </a:p>
        </p:txBody>
      </p:sp>
      <p:sp>
        <p:nvSpPr>
          <p:cNvPr id="3" name="Content Placeholder 2"/>
          <p:cNvSpPr>
            <a:spLocks noGrp="1"/>
          </p:cNvSpPr>
          <p:nvPr>
            <p:ph idx="1"/>
          </p:nvPr>
        </p:nvSpPr>
        <p:spPr>
          <a:xfrm>
            <a:off x="498474" y="1532970"/>
            <a:ext cx="7556313" cy="4144963"/>
          </a:xfrm>
        </p:spPr>
        <p:txBody>
          <a:bodyPr>
            <a:normAutofit/>
          </a:bodyPr>
          <a:lstStyle/>
          <a:p>
            <a:pPr lvl="0"/>
            <a:r>
              <a:rPr lang="en-US" sz="2800" dirty="0" smtClean="0"/>
              <a:t>The </a:t>
            </a:r>
            <a:r>
              <a:rPr lang="en-US" sz="2800" dirty="0"/>
              <a:t>underlying design of the materials distinguishes between </a:t>
            </a:r>
            <a:r>
              <a:rPr lang="en-US" sz="2800" i="1" dirty="0"/>
              <a:t>problems</a:t>
            </a:r>
            <a:r>
              <a:rPr lang="en-US" sz="2800" dirty="0"/>
              <a:t> and </a:t>
            </a:r>
            <a:r>
              <a:rPr lang="en-US" sz="2800" i="1" dirty="0"/>
              <a:t>exercises</a:t>
            </a:r>
            <a:endParaRPr lang="en-US" sz="2800" dirty="0"/>
          </a:p>
          <a:p>
            <a:pPr lvl="0"/>
            <a:r>
              <a:rPr lang="en-US" sz="2800" dirty="0"/>
              <a:t>Each problem or exercise has a purpose</a:t>
            </a:r>
          </a:p>
          <a:p>
            <a:pPr lvl="0"/>
            <a:r>
              <a:rPr lang="en-US" sz="2800" dirty="0" smtClean="0"/>
              <a:t>Assignments </a:t>
            </a:r>
            <a:r>
              <a:rPr lang="en-US" sz="2800" dirty="0"/>
              <a:t>are purposefully designed</a:t>
            </a:r>
          </a:p>
          <a:p>
            <a:pPr lvl="1"/>
            <a:r>
              <a:rPr lang="en-US" sz="2400" i="1" dirty="0"/>
              <a:t>“Lessons have a few well-designed problems that progressively build and extend understanding.</a:t>
            </a:r>
            <a:r>
              <a:rPr lang="en-US" sz="2400" i="1" dirty="0" smtClean="0"/>
              <a:t>”  </a:t>
            </a:r>
          </a:p>
          <a:p>
            <a:pPr marL="228600" lvl="1" indent="0">
              <a:buNone/>
            </a:pPr>
            <a:r>
              <a:rPr lang="en-US" sz="1200" i="1" dirty="0"/>
              <a:t> </a:t>
            </a:r>
            <a:r>
              <a:rPr lang="en-US" sz="1200" i="1" dirty="0" smtClean="0"/>
              <a:t>   </a:t>
            </a:r>
            <a:r>
              <a:rPr lang="en-US" sz="1600" i="1" dirty="0" smtClean="0"/>
              <a:t> </a:t>
            </a:r>
            <a:r>
              <a:rPr lang="en-US" sz="1600" dirty="0" smtClean="0"/>
              <a:t>(K</a:t>
            </a:r>
            <a:r>
              <a:rPr lang="en-US" sz="1600" dirty="0"/>
              <a:t>-8 Publishers’ Criteria for the Common Core Standards in </a:t>
            </a:r>
            <a:r>
              <a:rPr lang="en-US" sz="1600" dirty="0" smtClean="0"/>
              <a:t>Mathematics)</a:t>
            </a:r>
            <a:endParaRPr lang="en-US" sz="1600" dirty="0"/>
          </a:p>
          <a:p>
            <a:endParaRPr lang="en-US" dirty="0"/>
          </a:p>
        </p:txBody>
      </p:sp>
    </p:spTree>
    <p:custDataLst>
      <p:tags r:id="rId1"/>
    </p:custDataLst>
    <p:extLst>
      <p:ext uri="{BB962C8B-B14F-4D97-AF65-F5344CB8AC3E}">
        <p14:creationId xmlns:p14="http://schemas.microsoft.com/office/powerpoint/2010/main" val="1597938422"/>
      </p:ext>
    </p:extLst>
  </p:cSld>
  <p:clrMapOvr>
    <a:masterClrMapping/>
  </p:clrMapOvr>
  <mc:AlternateContent xmlns:mc="http://schemas.openxmlformats.org/markup-compatibility/2006" xmlns:p14="http://schemas.microsoft.com/office/powerpoint/2010/main">
    <mc:Choice Requires="p14">
      <p:transition spd="slow" p14:dur="2000" advTm="35783"/>
    </mc:Choice>
    <mc:Fallback xmlns="">
      <p:transition xmlns:p14="http://schemas.microsoft.com/office/powerpoint/2010/main" spd="slow" advTm="357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pic>
        <p:nvPicPr>
          <p:cNvPr id="6" name="Picture 5"/>
          <p:cNvPicPr>
            <a:picLocks noChangeAspect="1"/>
          </p:cNvPicPr>
          <p:nvPr/>
        </p:nvPicPr>
        <p:blipFill>
          <a:blip r:embed="rId3"/>
          <a:stretch>
            <a:fillRect/>
          </a:stretch>
        </p:blipFill>
        <p:spPr>
          <a:xfrm>
            <a:off x="1071026" y="1245847"/>
            <a:ext cx="6771371" cy="5025992"/>
          </a:xfrm>
          <a:prstGeom prst="rect">
            <a:avLst/>
          </a:prstGeom>
        </p:spPr>
      </p:pic>
      <p:sp>
        <p:nvSpPr>
          <p:cNvPr id="5" name="Left Arrow 4"/>
          <p:cNvSpPr/>
          <p:nvPr/>
        </p:nvSpPr>
        <p:spPr>
          <a:xfrm>
            <a:off x="6265026" y="2533776"/>
            <a:ext cx="1088167" cy="25349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5497300" y="2939667"/>
            <a:ext cx="1855893" cy="25751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353193" y="2448713"/>
            <a:ext cx="109686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dirty="0" smtClean="0"/>
              <a:t>Problem</a:t>
            </a:r>
            <a:endParaRPr lang="en-US" sz="1600" dirty="0"/>
          </a:p>
        </p:txBody>
      </p:sp>
      <p:sp>
        <p:nvSpPr>
          <p:cNvPr id="9" name="TextBox 8"/>
          <p:cNvSpPr txBox="1"/>
          <p:nvPr/>
        </p:nvSpPr>
        <p:spPr>
          <a:xfrm>
            <a:off x="7353193" y="2939667"/>
            <a:ext cx="109686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dirty="0" smtClean="0"/>
              <a:t>Exercises</a:t>
            </a:r>
            <a:endParaRPr lang="en-US" sz="1600" dirty="0"/>
          </a:p>
        </p:txBody>
      </p:sp>
    </p:spTree>
    <p:extLst>
      <p:ext uri="{BB962C8B-B14F-4D97-AF65-F5344CB8AC3E}">
        <p14:creationId xmlns:p14="http://schemas.microsoft.com/office/powerpoint/2010/main" val="2746928705"/>
      </p:ext>
    </p:extLst>
  </p:cSld>
  <p:clrMapOvr>
    <a:masterClrMapping/>
  </p:clrMapOvr>
  <mc:AlternateContent xmlns:mc="http://schemas.openxmlformats.org/markup-compatibility/2006" xmlns:p14="http://schemas.microsoft.com/office/powerpoint/2010/main">
    <mc:Choice Requires="p14">
      <p:transition spd="slow" p14:dur="2000" advTm="35535"/>
    </mc:Choice>
    <mc:Fallback xmlns="">
      <p:transition xmlns:p14="http://schemas.microsoft.com/office/powerpoint/2010/main" spd="slow" advTm="35535"/>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Tasks and Ready-Set-Go Assignments</a:t>
            </a:r>
          </a:p>
        </p:txBody>
      </p:sp>
      <p:pic>
        <p:nvPicPr>
          <p:cNvPr id="4" name="Content Placeholder 3"/>
          <p:cNvPicPr>
            <a:picLocks noGrp="1" noChangeAspect="1"/>
          </p:cNvPicPr>
          <p:nvPr>
            <p:ph idx="1"/>
          </p:nvPr>
        </p:nvPicPr>
        <p:blipFill>
          <a:blip r:embed="rId3"/>
          <a:srcRect l="-1667" r="-1667"/>
          <a:stretch>
            <a:fillRect/>
          </a:stretch>
        </p:blipFill>
        <p:spPr>
          <a:xfrm>
            <a:off x="806910" y="1672772"/>
            <a:ext cx="7556313" cy="4659086"/>
          </a:xfrm>
        </p:spPr>
      </p:pic>
    </p:spTree>
    <p:extLst>
      <p:ext uri="{BB962C8B-B14F-4D97-AF65-F5344CB8AC3E}">
        <p14:creationId xmlns:p14="http://schemas.microsoft.com/office/powerpoint/2010/main" val="584664908"/>
      </p:ext>
    </p:extLst>
  </p:cSld>
  <p:clrMapOvr>
    <a:masterClrMapping/>
  </p:clrMapOvr>
  <mc:AlternateContent xmlns:mc="http://schemas.openxmlformats.org/markup-compatibility/2006" xmlns:p14="http://schemas.microsoft.com/office/powerpoint/2010/main">
    <mc:Choice Requires="p14">
      <p:transition spd="slow" p14:dur="2000" advTm="25418"/>
    </mc:Choice>
    <mc:Fallback xmlns="">
      <p:transition xmlns:p14="http://schemas.microsoft.com/office/powerpoint/2010/main" spd="slow" advTm="25418"/>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Tasks and Ready-Set-Go Assignments</a:t>
            </a:r>
          </a:p>
        </p:txBody>
      </p:sp>
      <p:pic>
        <p:nvPicPr>
          <p:cNvPr id="5" name="Content Placeholder 4"/>
          <p:cNvPicPr>
            <a:picLocks noGrp="1" noChangeAspect="1"/>
          </p:cNvPicPr>
          <p:nvPr>
            <p:ph idx="1"/>
          </p:nvPr>
        </p:nvPicPr>
        <p:blipFill>
          <a:blip r:embed="rId3"/>
          <a:srcRect l="-1497" r="-1497"/>
          <a:stretch>
            <a:fillRect/>
          </a:stretch>
        </p:blipFill>
        <p:spPr>
          <a:xfrm>
            <a:off x="498474" y="1854199"/>
            <a:ext cx="7556313" cy="4144963"/>
          </a:xfrm>
        </p:spPr>
      </p:pic>
    </p:spTree>
    <p:extLst>
      <p:ext uri="{BB962C8B-B14F-4D97-AF65-F5344CB8AC3E}">
        <p14:creationId xmlns:p14="http://schemas.microsoft.com/office/powerpoint/2010/main" val="3247442027"/>
      </p:ext>
    </p:extLst>
  </p:cSld>
  <p:clrMapOvr>
    <a:masterClrMapping/>
  </p:clrMapOvr>
  <mc:AlternateContent xmlns:mc="http://schemas.openxmlformats.org/markup-compatibility/2006" xmlns:p14="http://schemas.microsoft.com/office/powerpoint/2010/main">
    <mc:Choice Requires="p14">
      <p:transition spd="slow" p14:dur="2000" advTm="48539"/>
    </mc:Choice>
    <mc:Fallback xmlns="">
      <p:transition xmlns:p14="http://schemas.microsoft.com/office/powerpoint/2010/main" spd="slow" advTm="48539"/>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9|6.1|11.1"/>
</p:tagLst>
</file>

<file path=ppt/tags/tag10.xml><?xml version="1.0" encoding="utf-8"?>
<p:tagLst xmlns:a="http://schemas.openxmlformats.org/drawingml/2006/main" xmlns:r="http://schemas.openxmlformats.org/officeDocument/2006/relationships" xmlns:p="http://schemas.openxmlformats.org/presentationml/2006/main">
  <p:tag name="TIMING" val="|8.6|12"/>
</p:tagLst>
</file>

<file path=ppt/tags/tag11.xml><?xml version="1.0" encoding="utf-8"?>
<p:tagLst xmlns:a="http://schemas.openxmlformats.org/drawingml/2006/main" xmlns:r="http://schemas.openxmlformats.org/officeDocument/2006/relationships" xmlns:p="http://schemas.openxmlformats.org/presentationml/2006/main">
  <p:tag name="TIMING" val="|3|12.6|13.7"/>
</p:tagLst>
</file>

<file path=ppt/tags/tag12.xml><?xml version="1.0" encoding="utf-8"?>
<p:tagLst xmlns:a="http://schemas.openxmlformats.org/drawingml/2006/main" xmlns:r="http://schemas.openxmlformats.org/officeDocument/2006/relationships" xmlns:p="http://schemas.openxmlformats.org/presentationml/2006/main">
  <p:tag name="TIMING" val="|11.9|8|12.8"/>
</p:tagLst>
</file>

<file path=ppt/tags/tag2.xml><?xml version="1.0" encoding="utf-8"?>
<p:tagLst xmlns:a="http://schemas.openxmlformats.org/drawingml/2006/main" xmlns:r="http://schemas.openxmlformats.org/officeDocument/2006/relationships" xmlns:p="http://schemas.openxmlformats.org/presentationml/2006/main">
  <p:tag name="TIMING" val="|2.6|7.8|11|7.6|1.5|0.8"/>
</p:tagLst>
</file>

<file path=ppt/tags/tag3.xml><?xml version="1.0" encoding="utf-8"?>
<p:tagLst xmlns:a="http://schemas.openxmlformats.org/drawingml/2006/main" xmlns:r="http://schemas.openxmlformats.org/officeDocument/2006/relationships" xmlns:p="http://schemas.openxmlformats.org/presentationml/2006/main">
  <p:tag name="TIMING" val="|4.4|5.2|5.2"/>
</p:tagLst>
</file>

<file path=ppt/tags/tag4.xml><?xml version="1.0" encoding="utf-8"?>
<p:tagLst xmlns:a="http://schemas.openxmlformats.org/drawingml/2006/main" xmlns:r="http://schemas.openxmlformats.org/officeDocument/2006/relationships" xmlns:p="http://schemas.openxmlformats.org/presentationml/2006/main">
  <p:tag name="TIMING" val="|3|23.3|30|26.9|1|1"/>
</p:tagLst>
</file>

<file path=ppt/tags/tag5.xml><?xml version="1.0" encoding="utf-8"?>
<p:tagLst xmlns:a="http://schemas.openxmlformats.org/drawingml/2006/main" xmlns:r="http://schemas.openxmlformats.org/officeDocument/2006/relationships" xmlns:p="http://schemas.openxmlformats.org/presentationml/2006/main">
  <p:tag name="TIMING" val="|11.4|4.1|9.4"/>
</p:tagLst>
</file>

<file path=ppt/tags/tag6.xml><?xml version="1.0" encoding="utf-8"?>
<p:tagLst xmlns:a="http://schemas.openxmlformats.org/drawingml/2006/main" xmlns:r="http://schemas.openxmlformats.org/officeDocument/2006/relationships" xmlns:p="http://schemas.openxmlformats.org/presentationml/2006/main">
  <p:tag name="TIMING" val="|3.4|15"/>
</p:tagLst>
</file>

<file path=ppt/tags/tag7.xml><?xml version="1.0" encoding="utf-8"?>
<p:tagLst xmlns:a="http://schemas.openxmlformats.org/drawingml/2006/main" xmlns:r="http://schemas.openxmlformats.org/officeDocument/2006/relationships" xmlns:p="http://schemas.openxmlformats.org/presentationml/2006/main">
  <p:tag name="TIMING" val="|37.1|8.3|13.3"/>
</p:tagLst>
</file>

<file path=ppt/tags/tag8.xml><?xml version="1.0" encoding="utf-8"?>
<p:tagLst xmlns:a="http://schemas.openxmlformats.org/drawingml/2006/main" xmlns:r="http://schemas.openxmlformats.org/officeDocument/2006/relationships" xmlns:p="http://schemas.openxmlformats.org/presentationml/2006/main">
  <p:tag name="TIMING" val="|5.7|7.9|8.9"/>
</p:tagLst>
</file>

<file path=ppt/tags/tag9.xml><?xml version="1.0" encoding="utf-8"?>
<p:tagLst xmlns:a="http://schemas.openxmlformats.org/drawingml/2006/main" xmlns:r="http://schemas.openxmlformats.org/officeDocument/2006/relationships" xmlns:p="http://schemas.openxmlformats.org/presentationml/2006/main">
  <p:tag name="TIMING" val="|4.2|1.9|1.5"/>
</p:tagLst>
</file>

<file path=ppt/theme/theme1.xml><?xml version="1.0" encoding="utf-8"?>
<a:theme xmlns:a="http://schemas.openxmlformats.org/drawingml/2006/main" name="Advantage">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19469</TotalTime>
  <Words>3323</Words>
  <Application>Microsoft Macintosh PowerPoint</Application>
  <PresentationFormat>On-screen Show (4:3)</PresentationFormat>
  <Paragraphs>217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Advantage</vt:lpstr>
      <vt:lpstr>Realizing the Vision of the Common Core Standards</vt:lpstr>
      <vt:lpstr>This Presentation:</vt:lpstr>
      <vt:lpstr>WHAT IS THE  MATHEMATICS VISION PROJECT?  </vt:lpstr>
      <vt:lpstr>Who are we?   Meet the MVP Team</vt:lpstr>
      <vt:lpstr>What sets us apart from traditional publishers?</vt:lpstr>
      <vt:lpstr>How are our materials designed?</vt:lpstr>
      <vt:lpstr>For Example:</vt:lpstr>
      <vt:lpstr>In-Class Tasks and Ready-Set-Go Assignments</vt:lpstr>
      <vt:lpstr>In-Class Tasks and Ready-Set-Go Assignments</vt:lpstr>
      <vt:lpstr>A Multi-tasking Approach to Learning</vt:lpstr>
      <vt:lpstr>A Multi-tasking Approach to Learning</vt:lpstr>
      <vt:lpstr>For Example:</vt:lpstr>
      <vt:lpstr>Tasks are sequenced using the Comprehensive Mathematics Instruction framework.</vt:lpstr>
      <vt:lpstr>For Example:</vt:lpstr>
      <vt:lpstr>Differentiated to meet the needs of all students</vt:lpstr>
      <vt:lpstr>Story Contexts that Support Conceptual Understanding</vt:lpstr>
      <vt:lpstr>Student Work Demonstrates  Multiple Access Points</vt:lpstr>
      <vt:lpstr>Students are Immersed in Standards for Mathematical Practice</vt:lpstr>
      <vt:lpstr>Teacher’s Role Supported with Teacher Notes</vt:lpstr>
      <vt:lpstr>Our materials reflect the High School Publishers’ Criteria for Common Core State Standards for Mathematics </vt:lpstr>
      <vt:lpstr>Focus, Coherence, Rigor and Balance (HS Publishers Criteria for CCSSM, 2013)</vt:lpstr>
      <vt:lpstr>Focus, Coherence, Rigor and Balance (HS Publishers Criteria for CCSSM, 2013)</vt:lpstr>
      <vt:lpstr>Focus</vt:lpstr>
      <vt:lpstr>Coherence</vt:lpstr>
      <vt:lpstr>Balance and Rigor</vt:lpstr>
      <vt:lpstr>Independent Review of MVP: Washington State, July 2013</vt:lpstr>
      <vt:lpstr>Independent Review of Our Materials</vt:lpstr>
      <vt:lpstr>Independent Review of Our Materials</vt:lpstr>
      <vt:lpstr>Independent Review of Our Materials</vt:lpstr>
      <vt:lpstr>Independent Review of Our Materials</vt:lpstr>
      <vt:lpstr>What sets MVP apart?</vt:lpstr>
      <vt:lpstr>Realizing the Vision of the Common Core Standards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Vision Project</dc:title>
  <dc:creator>ASD Teacher</dc:creator>
  <cp:lastModifiedBy>ASD Teacher</cp:lastModifiedBy>
  <cp:revision>104</cp:revision>
  <cp:lastPrinted>2014-01-28T23:35:46Z</cp:lastPrinted>
  <dcterms:created xsi:type="dcterms:W3CDTF">2014-01-16T19:07:35Z</dcterms:created>
  <dcterms:modified xsi:type="dcterms:W3CDTF">2014-02-05T04:55:01Z</dcterms:modified>
</cp:coreProperties>
</file>