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slides/slide30.xml" ContentType="application/vnd.openxmlformats-officedocument.presentationml.slide+xml"/>
  <Override PartName="/ppt/notesSlides/notesSlide9.xml" ContentType="application/vnd.openxmlformats-officedocument.presentationml.notesSlide+xml"/>
  <Override PartName="/ppt/slides/slide35.xml" ContentType="application/vnd.openxmlformats-officedocument.presentationml.slide+xml"/>
  <Override PartName="/docProps/app.xml" ContentType="application/vnd.openxmlformats-officedocument.extended-properties+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4" r:id="rId1"/>
  </p:sldMasterIdLst>
  <p:notesMasterIdLst>
    <p:notesMasterId r:id="rId42"/>
  </p:notesMasterIdLst>
  <p:sldIdLst>
    <p:sldId id="290" r:id="rId2"/>
    <p:sldId id="256" r:id="rId3"/>
    <p:sldId id="257" r:id="rId4"/>
    <p:sldId id="296" r:id="rId5"/>
    <p:sldId id="297" r:id="rId6"/>
    <p:sldId id="258" r:id="rId7"/>
    <p:sldId id="300" r:id="rId8"/>
    <p:sldId id="294" r:id="rId9"/>
    <p:sldId id="299" r:id="rId10"/>
    <p:sldId id="291" r:id="rId11"/>
    <p:sldId id="295" r:id="rId12"/>
    <p:sldId id="259" r:id="rId13"/>
    <p:sldId id="271" r:id="rId14"/>
    <p:sldId id="266" r:id="rId15"/>
    <p:sldId id="293" r:id="rId16"/>
    <p:sldId id="298" r:id="rId17"/>
    <p:sldId id="267" r:id="rId18"/>
    <p:sldId id="269" r:id="rId19"/>
    <p:sldId id="268" r:id="rId20"/>
    <p:sldId id="270" r:id="rId21"/>
    <p:sldId id="272" r:id="rId22"/>
    <p:sldId id="273" r:id="rId23"/>
    <p:sldId id="274" r:id="rId24"/>
    <p:sldId id="275" r:id="rId25"/>
    <p:sldId id="276" r:id="rId26"/>
    <p:sldId id="277" r:id="rId27"/>
    <p:sldId id="278" r:id="rId28"/>
    <p:sldId id="279" r:id="rId29"/>
    <p:sldId id="280" r:id="rId30"/>
    <p:sldId id="283" r:id="rId31"/>
    <p:sldId id="281" r:id="rId32"/>
    <p:sldId id="282" r:id="rId33"/>
    <p:sldId id="288" r:id="rId34"/>
    <p:sldId id="289" r:id="rId35"/>
    <p:sldId id="260" r:id="rId36"/>
    <p:sldId id="261" r:id="rId37"/>
    <p:sldId id="262" r:id="rId38"/>
    <p:sldId id="263" r:id="rId39"/>
    <p:sldId id="264" r:id="rId40"/>
    <p:sldId id="26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slide" Target="slides/slide38.xml"/><Relationship Id="rId40" Type="http://schemas.openxmlformats.org/officeDocument/2006/relationships/slide" Target="slides/slide39.xml"/><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printerSettings" Target="printerSettings/printerSettings1.bin"/><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47"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viewProps" Target="viewProp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notesMaster" Target="notesMasters/notesMaster1.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4" Type="http://schemas.openxmlformats.org/officeDocument/2006/relationships/presProps" Target="presProps.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F156ED-429B-49C9-86FB-9079A79EC11F}" type="datetimeFigureOut">
              <a:rPr lang="en-US" smtClean="0"/>
              <a:pPr/>
              <a:t>5/7/12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01D66-B8D5-4860-9DB4-05667CD7BA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C01D66-B8D5-4860-9DB4-05667CD7BAD0}"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Does this strategy draw on a correspondence perspective or </a:t>
            </a:r>
            <a:r>
              <a:rPr lang="en-US" dirty="0" err="1" smtClean="0"/>
              <a:t>covariation</a:t>
            </a:r>
            <a:r>
              <a:rPr lang="en-US" dirty="0" smtClean="0"/>
              <a:t> perspective</a:t>
            </a:r>
            <a:r>
              <a:rPr lang="en-US" baseline="0" dirty="0" smtClean="0"/>
              <a:t> of functions?</a:t>
            </a:r>
            <a:endParaRPr lang="en-US" dirty="0" smtClean="0"/>
          </a:p>
          <a:p>
            <a:endParaRPr lang="en-US" dirty="0"/>
          </a:p>
        </p:txBody>
      </p:sp>
      <p:sp>
        <p:nvSpPr>
          <p:cNvPr id="4" name="Slide Number Placeholder 3"/>
          <p:cNvSpPr>
            <a:spLocks noGrp="1"/>
          </p:cNvSpPr>
          <p:nvPr>
            <p:ph type="sldNum" sz="quarter" idx="10"/>
          </p:nvPr>
        </p:nvSpPr>
        <p:spPr/>
        <p:txBody>
          <a:bodyPr/>
          <a:lstStyle/>
          <a:p>
            <a:fld id="{CCC01D66-B8D5-4860-9DB4-05667CD7BAD0}" type="slidenum">
              <a:rPr lang="en-US" smtClean="0"/>
              <a:pPr/>
              <a:t>28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Does this strategy draw on a correspondence perspective or </a:t>
            </a:r>
            <a:r>
              <a:rPr lang="en-US" dirty="0" err="1" smtClean="0"/>
              <a:t>covariation</a:t>
            </a:r>
            <a:r>
              <a:rPr lang="en-US" dirty="0" smtClean="0"/>
              <a:t> perspective</a:t>
            </a:r>
            <a:r>
              <a:rPr lang="en-US" baseline="0" dirty="0" smtClean="0"/>
              <a:t> of functions?</a:t>
            </a:r>
            <a:endParaRPr lang="en-US" dirty="0" smtClean="0"/>
          </a:p>
          <a:p>
            <a:endParaRPr lang="en-US" dirty="0"/>
          </a:p>
        </p:txBody>
      </p:sp>
      <p:sp>
        <p:nvSpPr>
          <p:cNvPr id="4" name="Slide Number Placeholder 3"/>
          <p:cNvSpPr>
            <a:spLocks noGrp="1"/>
          </p:cNvSpPr>
          <p:nvPr>
            <p:ph type="sldNum" sz="quarter" idx="10"/>
          </p:nvPr>
        </p:nvSpPr>
        <p:spPr/>
        <p:txBody>
          <a:bodyPr/>
          <a:lstStyle/>
          <a:p>
            <a:fld id="{CCC01D66-B8D5-4860-9DB4-05667CD7BAD0}" type="slidenum">
              <a:rPr lang="en-US" smtClean="0"/>
              <a:pPr/>
              <a:t>29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Rate of change grows out of the </a:t>
            </a:r>
            <a:r>
              <a:rPr lang="en-US" dirty="0" err="1" smtClean="0"/>
              <a:t>covariation</a:t>
            </a:r>
            <a:r>
              <a:rPr lang="en-US" dirty="0" smtClean="0"/>
              <a:t> perspective</a:t>
            </a:r>
            <a:endParaRPr lang="en-US" dirty="0"/>
          </a:p>
        </p:txBody>
      </p:sp>
      <p:sp>
        <p:nvSpPr>
          <p:cNvPr id="4" name="Slide Number Placeholder 3"/>
          <p:cNvSpPr>
            <a:spLocks noGrp="1"/>
          </p:cNvSpPr>
          <p:nvPr>
            <p:ph type="sldNum" sz="quarter" idx="10"/>
          </p:nvPr>
        </p:nvSpPr>
        <p:spPr/>
        <p:txBody>
          <a:bodyPr/>
          <a:lstStyle/>
          <a:p>
            <a:fld id="{CCC01D66-B8D5-4860-9DB4-05667CD7BAD0}" type="slidenum">
              <a:rPr lang="en-US" smtClean="0"/>
              <a:pPr/>
              <a:t>30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Want</a:t>
            </a:r>
            <a:r>
              <a:rPr lang="en-US" baseline="0" dirty="0" smtClean="0"/>
              <a:t> to see the doubling, but it’s 2</a:t>
            </a:r>
            <a:r>
              <a:rPr lang="en-US" baseline="30000" dirty="0" smtClean="0"/>
              <a:t>n-1</a:t>
            </a:r>
          </a:p>
          <a:p>
            <a:r>
              <a:rPr lang="en-US" baseline="0" dirty="0" smtClean="0"/>
              <a:t>Differences in the rate of change, particularly that the rate of change is exponential</a:t>
            </a:r>
            <a:endParaRPr lang="en-US" baseline="30000" dirty="0"/>
          </a:p>
        </p:txBody>
      </p:sp>
      <p:sp>
        <p:nvSpPr>
          <p:cNvPr id="4" name="Slide Number Placeholder 3"/>
          <p:cNvSpPr>
            <a:spLocks noGrp="1"/>
          </p:cNvSpPr>
          <p:nvPr>
            <p:ph type="sldNum" sz="quarter" idx="10"/>
          </p:nvPr>
        </p:nvSpPr>
        <p:spPr/>
        <p:txBody>
          <a:bodyPr/>
          <a:lstStyle/>
          <a:p>
            <a:fld id="{CCC01D66-B8D5-4860-9DB4-05667CD7BAD0}" type="slidenum">
              <a:rPr lang="en-US" smtClean="0"/>
              <a:pPr/>
              <a:t>32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Does this strategy draw on a correspondence perspective or </a:t>
            </a:r>
            <a:r>
              <a:rPr lang="en-US" dirty="0" err="1" smtClean="0"/>
              <a:t>covariation</a:t>
            </a:r>
            <a:r>
              <a:rPr lang="en-US" dirty="0" smtClean="0"/>
              <a:t> perspective</a:t>
            </a:r>
            <a:r>
              <a:rPr lang="en-US" baseline="0" dirty="0" smtClean="0"/>
              <a:t> of functions?</a:t>
            </a:r>
            <a:endParaRPr lang="en-US" dirty="0" smtClean="0"/>
          </a:p>
          <a:p>
            <a:endParaRPr lang="en-US" dirty="0"/>
          </a:p>
        </p:txBody>
      </p:sp>
      <p:sp>
        <p:nvSpPr>
          <p:cNvPr id="4" name="Slide Number Placeholder 3"/>
          <p:cNvSpPr>
            <a:spLocks noGrp="1"/>
          </p:cNvSpPr>
          <p:nvPr>
            <p:ph type="sldNum" sz="quarter" idx="10"/>
          </p:nvPr>
        </p:nvSpPr>
        <p:spPr/>
        <p:txBody>
          <a:bodyPr/>
          <a:lstStyle/>
          <a:p>
            <a:fld id="{CCC01D66-B8D5-4860-9DB4-05667CD7BAD0}" type="slidenum">
              <a:rPr lang="en-US" smtClean="0"/>
              <a:pPr/>
              <a:t>33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Does this strategy draw on a correspondence perspective or </a:t>
            </a:r>
            <a:r>
              <a:rPr lang="en-US" dirty="0" err="1" smtClean="0"/>
              <a:t>covariation</a:t>
            </a:r>
            <a:r>
              <a:rPr lang="en-US" dirty="0" smtClean="0"/>
              <a:t> perspective</a:t>
            </a:r>
            <a:r>
              <a:rPr lang="en-US" baseline="0" dirty="0" smtClean="0"/>
              <a:t> of functions?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Rate of change grows out of a </a:t>
            </a:r>
            <a:r>
              <a:rPr lang="en-US" baseline="0" dirty="0" err="1" smtClean="0"/>
              <a:t>covariation</a:t>
            </a:r>
            <a:r>
              <a:rPr lang="en-US" baseline="0" dirty="0" smtClean="0"/>
              <a:t> perspective.</a:t>
            </a:r>
            <a:endParaRPr lang="en-US" dirty="0" smtClean="0"/>
          </a:p>
          <a:p>
            <a:endParaRPr lang="en-US" dirty="0"/>
          </a:p>
        </p:txBody>
      </p:sp>
      <p:sp>
        <p:nvSpPr>
          <p:cNvPr id="4" name="Slide Number Placeholder 3"/>
          <p:cNvSpPr>
            <a:spLocks noGrp="1"/>
          </p:cNvSpPr>
          <p:nvPr>
            <p:ph type="sldNum" sz="quarter" idx="10"/>
          </p:nvPr>
        </p:nvSpPr>
        <p:spPr/>
        <p:txBody>
          <a:bodyPr/>
          <a:lstStyle/>
          <a:p>
            <a:fld id="{CCC01D66-B8D5-4860-9DB4-05667CD7BAD0}" type="slidenum">
              <a:rPr lang="en-US" smtClean="0"/>
              <a:pPr/>
              <a:t>34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Want to look at how the notation captures the participants’ words</a:t>
            </a:r>
          </a:p>
          <a:p>
            <a:r>
              <a:rPr lang="en-US" dirty="0" smtClean="0"/>
              <a:t>How</a:t>
            </a:r>
            <a:r>
              <a:rPr lang="en-US" baseline="0" dirty="0" smtClean="0"/>
              <a:t> the different counting strategies highlight what’s changing and what’s staying the same</a:t>
            </a:r>
          </a:p>
          <a:p>
            <a:r>
              <a:rPr lang="en-US" baseline="0" dirty="0" smtClean="0"/>
              <a:t>Recursive </a:t>
            </a:r>
            <a:r>
              <a:rPr lang="en-US" baseline="0" dirty="0" err="1" smtClean="0"/>
              <a:t>vs</a:t>
            </a:r>
            <a:r>
              <a:rPr lang="en-US" baseline="0" dirty="0" smtClean="0"/>
              <a:t> explicit and connections between functions and sequences</a:t>
            </a:r>
            <a:endParaRPr lang="en-US" dirty="0"/>
          </a:p>
        </p:txBody>
      </p:sp>
      <p:sp>
        <p:nvSpPr>
          <p:cNvPr id="4" name="Slide Number Placeholder 3"/>
          <p:cNvSpPr>
            <a:spLocks noGrp="1"/>
          </p:cNvSpPr>
          <p:nvPr>
            <p:ph type="sldNum" sz="quarter" idx="10"/>
          </p:nvPr>
        </p:nvSpPr>
        <p:spPr/>
        <p:txBody>
          <a:bodyPr/>
          <a:lstStyle/>
          <a:p>
            <a:fld id="{CCC01D66-B8D5-4860-9DB4-05667CD7BAD0}"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C01D66-B8D5-4860-9DB4-05667CD7BAD0}" type="slidenum">
              <a:rPr lang="en-US" smtClean="0"/>
              <a:pPr/>
              <a:t>20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Attending to the story – each equation tells a story</a:t>
            </a:r>
          </a:p>
          <a:p>
            <a:r>
              <a:rPr lang="en-US" dirty="0" smtClean="0"/>
              <a:t>Constant rate of growth</a:t>
            </a:r>
          </a:p>
          <a:p>
            <a:r>
              <a:rPr lang="en-US" dirty="0" smtClean="0"/>
              <a:t>What does the 3</a:t>
            </a:r>
            <a:r>
              <a:rPr lang="en-US" baseline="0" dirty="0" smtClean="0"/>
              <a:t> represent in the story</a:t>
            </a:r>
          </a:p>
          <a:p>
            <a:r>
              <a:rPr lang="en-US" baseline="0" dirty="0" smtClean="0"/>
              <a:t>What’s changing and what’s not</a:t>
            </a:r>
          </a:p>
          <a:p>
            <a:r>
              <a:rPr lang="en-US" baseline="0" dirty="0" smtClean="0"/>
              <a:t>Where is the 3 – is the 3 groups of size 3 or 3 groups of something?</a:t>
            </a:r>
          </a:p>
          <a:p>
            <a:r>
              <a:rPr lang="en-US" baseline="0" dirty="0" smtClean="0"/>
              <a:t>Where is the 2 in the logo?</a:t>
            </a:r>
            <a:endParaRPr lang="en-US" dirty="0" smtClean="0"/>
          </a:p>
          <a:p>
            <a:endParaRPr lang="en-US" dirty="0"/>
          </a:p>
        </p:txBody>
      </p:sp>
      <p:sp>
        <p:nvSpPr>
          <p:cNvPr id="4" name="Slide Number Placeholder 3"/>
          <p:cNvSpPr>
            <a:spLocks noGrp="1"/>
          </p:cNvSpPr>
          <p:nvPr>
            <p:ph type="sldNum" sz="quarter" idx="10"/>
          </p:nvPr>
        </p:nvSpPr>
        <p:spPr/>
        <p:txBody>
          <a:bodyPr/>
          <a:lstStyle/>
          <a:p>
            <a:fld id="{CCC01D66-B8D5-4860-9DB4-05667CD7BAD0}" type="slidenum">
              <a:rPr lang="en-US" smtClean="0"/>
              <a:pPr/>
              <a:t>21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Does this strategy draw on a correspondence perspective or </a:t>
            </a:r>
            <a:r>
              <a:rPr lang="en-US" dirty="0" err="1" smtClean="0"/>
              <a:t>covariation</a:t>
            </a:r>
            <a:r>
              <a:rPr lang="en-US" dirty="0" smtClean="0"/>
              <a:t> perspective</a:t>
            </a:r>
            <a:r>
              <a:rPr lang="en-US" baseline="0" dirty="0" smtClean="0"/>
              <a:t> of functions?</a:t>
            </a:r>
            <a:endParaRPr lang="en-US" dirty="0"/>
          </a:p>
        </p:txBody>
      </p:sp>
      <p:sp>
        <p:nvSpPr>
          <p:cNvPr id="4" name="Slide Number Placeholder 3"/>
          <p:cNvSpPr>
            <a:spLocks noGrp="1"/>
          </p:cNvSpPr>
          <p:nvPr>
            <p:ph type="sldNum" sz="quarter" idx="10"/>
          </p:nvPr>
        </p:nvSpPr>
        <p:spPr/>
        <p:txBody>
          <a:bodyPr/>
          <a:lstStyle/>
          <a:p>
            <a:fld id="{CCC01D66-B8D5-4860-9DB4-05667CD7BAD0}" type="slidenum">
              <a:rPr lang="en-US" smtClean="0"/>
              <a:pPr/>
              <a:t>22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Does this strategy draw on a correspondence perspective or </a:t>
            </a:r>
            <a:r>
              <a:rPr lang="en-US" dirty="0" err="1" smtClean="0"/>
              <a:t>covariation</a:t>
            </a:r>
            <a:r>
              <a:rPr lang="en-US" dirty="0" smtClean="0"/>
              <a:t> perspective</a:t>
            </a:r>
            <a:r>
              <a:rPr lang="en-US" baseline="0" dirty="0" smtClean="0"/>
              <a:t> of functions?</a:t>
            </a:r>
            <a:endParaRPr lang="en-US" dirty="0" smtClean="0"/>
          </a:p>
          <a:p>
            <a:endParaRPr lang="en-US" dirty="0"/>
          </a:p>
        </p:txBody>
      </p:sp>
      <p:sp>
        <p:nvSpPr>
          <p:cNvPr id="4" name="Slide Number Placeholder 3"/>
          <p:cNvSpPr>
            <a:spLocks noGrp="1"/>
          </p:cNvSpPr>
          <p:nvPr>
            <p:ph type="sldNum" sz="quarter" idx="10"/>
          </p:nvPr>
        </p:nvSpPr>
        <p:spPr/>
        <p:txBody>
          <a:bodyPr/>
          <a:lstStyle/>
          <a:p>
            <a:fld id="{CCC01D66-B8D5-4860-9DB4-05667CD7BAD0}" type="slidenum">
              <a:rPr lang="en-US" smtClean="0"/>
              <a:pPr/>
              <a:t>23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Does this strategy draw on a correspondence perspective or </a:t>
            </a:r>
            <a:r>
              <a:rPr lang="en-US" dirty="0" err="1" smtClean="0"/>
              <a:t>covariation</a:t>
            </a:r>
            <a:r>
              <a:rPr lang="en-US" dirty="0" smtClean="0"/>
              <a:t> perspective</a:t>
            </a:r>
            <a:r>
              <a:rPr lang="en-US" baseline="0" dirty="0" smtClean="0"/>
              <a:t> of functions?</a:t>
            </a:r>
            <a:endParaRPr lang="en-US" dirty="0" smtClean="0"/>
          </a:p>
          <a:p>
            <a:endParaRPr lang="en-US" dirty="0"/>
          </a:p>
        </p:txBody>
      </p:sp>
      <p:sp>
        <p:nvSpPr>
          <p:cNvPr id="4" name="Slide Number Placeholder 3"/>
          <p:cNvSpPr>
            <a:spLocks noGrp="1"/>
          </p:cNvSpPr>
          <p:nvPr>
            <p:ph type="sldNum" sz="quarter" idx="10"/>
          </p:nvPr>
        </p:nvSpPr>
        <p:spPr/>
        <p:txBody>
          <a:bodyPr/>
          <a:lstStyle/>
          <a:p>
            <a:fld id="{CCC01D66-B8D5-4860-9DB4-05667CD7BAD0}" type="slidenum">
              <a:rPr lang="en-US" smtClean="0"/>
              <a:pPr/>
              <a:t>24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Growth is two-dimensional</a:t>
            </a:r>
          </a:p>
          <a:p>
            <a:r>
              <a:rPr lang="en-US" dirty="0" smtClean="0"/>
              <a:t>Squared</a:t>
            </a:r>
            <a:r>
              <a:rPr lang="en-US" baseline="0" dirty="0" smtClean="0"/>
              <a:t> piece, linear piece and a constant piece – attending to what’s changing and what’s staying the same</a:t>
            </a:r>
          </a:p>
          <a:p>
            <a:r>
              <a:rPr lang="en-US" baseline="0" dirty="0" smtClean="0"/>
              <a:t>Recursive – using the previous piece</a:t>
            </a:r>
          </a:p>
          <a:p>
            <a:endParaRPr lang="en-US" dirty="0"/>
          </a:p>
        </p:txBody>
      </p:sp>
      <p:sp>
        <p:nvSpPr>
          <p:cNvPr id="4" name="Slide Number Placeholder 3"/>
          <p:cNvSpPr>
            <a:spLocks noGrp="1"/>
          </p:cNvSpPr>
          <p:nvPr>
            <p:ph type="sldNum" sz="quarter" idx="10"/>
          </p:nvPr>
        </p:nvSpPr>
        <p:spPr/>
        <p:txBody>
          <a:bodyPr/>
          <a:lstStyle/>
          <a:p>
            <a:fld id="{CCC01D66-B8D5-4860-9DB4-05667CD7BAD0}" type="slidenum">
              <a:rPr lang="en-US" smtClean="0"/>
              <a:pPr/>
              <a:t>26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Does this strategy draw on a correspondence perspective or </a:t>
            </a:r>
            <a:r>
              <a:rPr lang="en-US" dirty="0" err="1" smtClean="0"/>
              <a:t>covariation</a:t>
            </a:r>
            <a:r>
              <a:rPr lang="en-US" dirty="0" smtClean="0"/>
              <a:t> perspective</a:t>
            </a:r>
            <a:r>
              <a:rPr lang="en-US" baseline="0" dirty="0" smtClean="0"/>
              <a:t> of functions?</a:t>
            </a:r>
            <a:endParaRPr lang="en-US" dirty="0" smtClean="0"/>
          </a:p>
          <a:p>
            <a:endParaRPr lang="en-US" dirty="0"/>
          </a:p>
        </p:txBody>
      </p:sp>
      <p:sp>
        <p:nvSpPr>
          <p:cNvPr id="4" name="Slide Number Placeholder 3"/>
          <p:cNvSpPr>
            <a:spLocks noGrp="1"/>
          </p:cNvSpPr>
          <p:nvPr>
            <p:ph type="sldNum" sz="quarter" idx="10"/>
          </p:nvPr>
        </p:nvSpPr>
        <p:spPr/>
        <p:txBody>
          <a:bodyPr/>
          <a:lstStyle/>
          <a:p>
            <a:fld id="{CCC01D66-B8D5-4860-9DB4-05667CD7BAD0}"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9242BB7A-B62F-4954-8761-8DCF626C7ABD}" type="datetimeFigureOut">
              <a:rPr lang="en-US" smtClean="0"/>
              <a:pPr/>
              <a:t>5/7/12</a:t>
            </a:fld>
            <a:endParaRPr 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655ADDB6-511C-4B89-A8EA-8A1A5F31F852}" type="slidenum">
              <a:rPr lang="en-US" smtClean="0"/>
              <a:pPr/>
              <a:t>‹#›</a:t>
            </a:fld>
            <a:endParaRPr lang="en-US"/>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242BB7A-B62F-4954-8761-8DCF626C7ABD}" type="datetimeFigureOut">
              <a:rPr lang="en-US" smtClean="0"/>
              <a:pPr/>
              <a:t>5/7/12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ADDB6-511C-4B89-A8EA-8A1A5F31F8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242BB7A-B62F-4954-8761-8DCF626C7ABD}" type="datetimeFigureOut">
              <a:rPr lang="en-US" smtClean="0"/>
              <a:pPr/>
              <a:t>5/7/12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848600" y="533400"/>
            <a:ext cx="762000" cy="609600"/>
          </a:xfrm>
        </p:spPr>
        <p:txBody>
          <a:bodyPr/>
          <a:lstStyle/>
          <a:p>
            <a:fld id="{655ADDB6-511C-4B89-A8EA-8A1A5F31F8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242BB7A-B62F-4954-8761-8DCF626C7ABD}" type="datetimeFigureOut">
              <a:rPr lang="en-US" smtClean="0"/>
              <a:pPr/>
              <a:t>5/7/12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ADDB6-511C-4B89-A8EA-8A1A5F31F8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9242BB7A-B62F-4954-8761-8DCF626C7ABD}" type="datetimeFigureOut">
              <a:rPr lang="en-US" smtClean="0"/>
              <a:pPr/>
              <a:t>5/7/12</a:t>
            </a:fld>
            <a:endParaRPr lang="en-US"/>
          </a:p>
        </p:txBody>
      </p:sp>
      <p:sp>
        <p:nvSpPr>
          <p:cNvPr id="5" name="Footer Placeholder 4"/>
          <p:cNvSpPr>
            <a:spLocks noGrp="1"/>
          </p:cNvSpPr>
          <p:nvPr>
            <p:ph type="ftr" sz="quarter" idx="11"/>
          </p:nvPr>
        </p:nvSpPr>
        <p:spPr>
          <a:xfrm>
            <a:off x="1892808" y="6556248"/>
            <a:ext cx="1673352" cy="228600"/>
          </a:xfrm>
        </p:spPr>
        <p:txBody>
          <a:bodyPr/>
          <a:lstStyle/>
          <a:p>
            <a:endParaRPr 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655ADDB6-511C-4B89-A8EA-8A1A5F31F85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242BB7A-B62F-4954-8761-8DCF626C7ABD}" type="datetimeFigureOut">
              <a:rPr lang="en-US" smtClean="0"/>
              <a:pPr/>
              <a:t>5/7/12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ADDB6-511C-4B89-A8EA-8A1A5F31F8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242BB7A-B62F-4954-8761-8DCF626C7ABD}" type="datetimeFigureOut">
              <a:rPr lang="en-US" smtClean="0"/>
              <a:pPr/>
              <a:t>5/7/12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5ADDB6-511C-4B89-A8EA-8A1A5F31F8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242BB7A-B62F-4954-8761-8DCF626C7ABD}" type="datetimeFigureOut">
              <a:rPr lang="en-US" smtClean="0"/>
              <a:pPr/>
              <a:t>5/7/12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5ADDB6-511C-4B89-A8EA-8A1A5F31F8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9242BB7A-B62F-4954-8761-8DCF626C7ABD}" type="datetimeFigureOut">
              <a:rPr lang="en-US" smtClean="0"/>
              <a:pPr/>
              <a:t>5/7/12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5ADDB6-511C-4B89-A8EA-8A1A5F31F8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2BB7A-B62F-4954-8761-8DCF626C7ABD}" type="datetimeFigureOut">
              <a:rPr lang="en-US" smtClean="0"/>
              <a:pPr/>
              <a:t>5/7/12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ADDB6-511C-4B89-A8EA-8A1A5F31F8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9242BB7A-B62F-4954-8761-8DCF626C7ABD}" type="datetimeFigureOut">
              <a:rPr lang="en-US" smtClean="0"/>
              <a:pPr/>
              <a:t>5/7/12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ADDB6-511C-4B89-A8EA-8A1A5F31F85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9242BB7A-B62F-4954-8761-8DCF626C7ABD}" type="datetimeFigureOut">
              <a:rPr lang="en-US" smtClean="0"/>
              <a:pPr/>
              <a:t>5/7/12</a:t>
            </a:fld>
            <a:endParaRPr lang="en-US"/>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655ADDB6-511C-4B89-A8EA-8A1A5F31F8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3.png"/></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3"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4"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4" Type="http://schemas.openxmlformats.org/officeDocument/2006/relationships/hyperlink" Target="mailto:Joleigh.Honey@slc.k12.ut.us" TargetMode="External"/><Relationship Id="rId1" Type="http://schemas.openxmlformats.org/officeDocument/2006/relationships/slideLayout" Target="../slideLayouts/slideLayout2.xml"/><Relationship Id="rId2" Type="http://schemas.openxmlformats.org/officeDocument/2006/relationships/hyperlink" Target="mailto:Barbara.Kuehl@slcschools.org" TargetMode="External"/><Relationship Id="rId3" Type="http://schemas.openxmlformats.org/officeDocument/2006/relationships/hyperlink" Target="mailto:scott@mathed.byu.edu" TargetMode="External"/><Relationship Id="rId5" Type="http://schemas.openxmlformats.org/officeDocument/2006/relationships/hyperlink" Target="mailto:janet.sutorius@juab.k12.ut.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lstStyle/>
          <a:p>
            <a:r>
              <a:rPr lang="en-US" dirty="0" smtClean="0"/>
              <a:t>Open the envelopes at your table and sort the strips into categories.</a:t>
            </a:r>
          </a:p>
          <a:p>
            <a:r>
              <a:rPr lang="en-US" dirty="0" smtClean="0"/>
              <a:t>After sorting, give a title or label to each category.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Content from the Common Core</a:t>
            </a:r>
            <a:endParaRPr lang="en-US" dirty="0"/>
          </a:p>
        </p:txBody>
      </p:sp>
      <p:sp>
        <p:nvSpPr>
          <p:cNvPr id="3" name="Content Placeholder 2"/>
          <p:cNvSpPr>
            <a:spLocks noGrp="1"/>
          </p:cNvSpPr>
          <p:nvPr>
            <p:ph idx="1"/>
          </p:nvPr>
        </p:nvSpPr>
        <p:spPr>
          <a:xfrm>
            <a:off x="1981200" y="1905000"/>
            <a:ext cx="6934200" cy="4495800"/>
          </a:xfrm>
        </p:spPr>
        <p:txBody>
          <a:bodyPr>
            <a:normAutofit fontScale="77500" lnSpcReduction="20000"/>
          </a:bodyPr>
          <a:lstStyle/>
          <a:p>
            <a:pPr>
              <a:buNone/>
            </a:pPr>
            <a:r>
              <a:rPr lang="en-US" dirty="0" smtClean="0"/>
              <a:t>Some of the domains and standards in the conceptual category of algebra :</a:t>
            </a:r>
          </a:p>
          <a:p>
            <a:r>
              <a:rPr lang="en-US" b="1" i="1" dirty="0" smtClean="0"/>
              <a:t>Seeing</a:t>
            </a:r>
            <a:r>
              <a:rPr lang="en-US" dirty="0" smtClean="0"/>
              <a:t> structure in expressions</a:t>
            </a:r>
          </a:p>
          <a:p>
            <a:pPr lvl="1"/>
            <a:r>
              <a:rPr lang="en-US" b="1" i="1" dirty="0" smtClean="0"/>
              <a:t>Interpret</a:t>
            </a:r>
            <a:r>
              <a:rPr lang="en-US" dirty="0" smtClean="0"/>
              <a:t> the structure of expressions.</a:t>
            </a:r>
          </a:p>
          <a:p>
            <a:pPr lvl="1"/>
            <a:r>
              <a:rPr lang="en-US" b="1" i="1" dirty="0" smtClean="0"/>
              <a:t>Write</a:t>
            </a:r>
            <a:r>
              <a:rPr lang="en-US" dirty="0" smtClean="0"/>
              <a:t> expressions in equivalent forms.</a:t>
            </a:r>
          </a:p>
          <a:p>
            <a:pPr lvl="2"/>
            <a:r>
              <a:rPr lang="en-US" b="1" i="1" dirty="0" smtClean="0"/>
              <a:t>Choose</a:t>
            </a:r>
            <a:r>
              <a:rPr lang="en-US" i="1" dirty="0" smtClean="0"/>
              <a:t> </a:t>
            </a:r>
            <a:r>
              <a:rPr lang="en-US" dirty="0" smtClean="0"/>
              <a:t>and </a:t>
            </a:r>
            <a:r>
              <a:rPr lang="en-US" b="1" i="1" dirty="0" smtClean="0"/>
              <a:t>produce</a:t>
            </a:r>
            <a:r>
              <a:rPr lang="en-US" i="1" dirty="0" smtClean="0"/>
              <a:t> </a:t>
            </a:r>
            <a:r>
              <a:rPr lang="en-US" dirty="0" smtClean="0"/>
              <a:t>an equivalent form of an expression to </a:t>
            </a:r>
            <a:r>
              <a:rPr lang="en-US" b="1" i="1" dirty="0" smtClean="0"/>
              <a:t>reveal</a:t>
            </a:r>
            <a:r>
              <a:rPr lang="en-US" dirty="0" smtClean="0"/>
              <a:t> and </a:t>
            </a:r>
            <a:r>
              <a:rPr lang="en-US" b="1" i="1" dirty="0" smtClean="0"/>
              <a:t>explain</a:t>
            </a:r>
            <a:r>
              <a:rPr lang="en-US" dirty="0" smtClean="0"/>
              <a:t> properties of the quantity represented by the expression.</a:t>
            </a:r>
            <a:endParaRPr lang="en-US" i="1" dirty="0" smtClean="0"/>
          </a:p>
          <a:p>
            <a:r>
              <a:rPr lang="en-US" b="1" i="1" dirty="0" smtClean="0"/>
              <a:t>Creating</a:t>
            </a:r>
            <a:r>
              <a:rPr lang="en-US" i="1" dirty="0" smtClean="0"/>
              <a:t> </a:t>
            </a:r>
            <a:r>
              <a:rPr lang="en-US" dirty="0" smtClean="0"/>
              <a:t>equations</a:t>
            </a:r>
            <a:endParaRPr lang="en-US" i="1" dirty="0" smtClean="0"/>
          </a:p>
          <a:p>
            <a:pPr lvl="1"/>
            <a:r>
              <a:rPr lang="en-US" b="1" i="1" dirty="0" smtClean="0"/>
              <a:t>Create</a:t>
            </a:r>
            <a:r>
              <a:rPr lang="en-US" i="1" dirty="0" smtClean="0"/>
              <a:t> </a:t>
            </a:r>
            <a:r>
              <a:rPr lang="en-US" dirty="0" smtClean="0"/>
              <a:t>equations that describe . . . relationships.</a:t>
            </a:r>
          </a:p>
          <a:p>
            <a:pPr lvl="2"/>
            <a:r>
              <a:rPr lang="en-US" b="1" i="1" dirty="0" smtClean="0"/>
              <a:t>Create</a:t>
            </a:r>
            <a:r>
              <a:rPr lang="en-US" i="1" dirty="0" smtClean="0"/>
              <a:t> </a:t>
            </a:r>
            <a:r>
              <a:rPr lang="en-US" dirty="0" smtClean="0"/>
              <a:t>equations in two or more variables to </a:t>
            </a:r>
            <a:r>
              <a:rPr lang="en-US" b="1" i="1" dirty="0" smtClean="0"/>
              <a:t>represent</a:t>
            </a:r>
            <a:r>
              <a:rPr lang="en-US" dirty="0" smtClean="0"/>
              <a:t> relationships between quantities.</a:t>
            </a:r>
            <a:endParaRPr lang="en-US" i="1" dirty="0" smtClean="0"/>
          </a:p>
          <a:p>
            <a:pPr lvl="1"/>
            <a:endParaRPr lang="en-US" i="1" dirty="0" smtClean="0"/>
          </a:p>
          <a:p>
            <a:pPr lvl="1">
              <a:buNone/>
            </a:pPr>
            <a:r>
              <a:rPr lang="en-US" sz="1400" i="1" dirty="0" smtClean="0"/>
              <a:t>(</a:t>
            </a:r>
            <a:r>
              <a:rPr lang="en-US" sz="1400" b="1" i="1" dirty="0" smtClean="0"/>
              <a:t>italic</a:t>
            </a:r>
            <a:r>
              <a:rPr lang="en-US" sz="1400" i="1" dirty="0" smtClean="0"/>
              <a:t>s added for emphasis)</a:t>
            </a:r>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Content from the Common Core</a:t>
            </a:r>
            <a:endParaRPr lang="en-US" dirty="0"/>
          </a:p>
        </p:txBody>
      </p:sp>
      <p:sp>
        <p:nvSpPr>
          <p:cNvPr id="3" name="Content Placeholder 2"/>
          <p:cNvSpPr>
            <a:spLocks noGrp="1"/>
          </p:cNvSpPr>
          <p:nvPr>
            <p:ph idx="1"/>
          </p:nvPr>
        </p:nvSpPr>
        <p:spPr>
          <a:xfrm>
            <a:off x="1981200" y="1905000"/>
            <a:ext cx="6858000" cy="4648200"/>
          </a:xfrm>
        </p:spPr>
        <p:txBody>
          <a:bodyPr>
            <a:normAutofit fontScale="77500" lnSpcReduction="20000"/>
          </a:bodyPr>
          <a:lstStyle/>
          <a:p>
            <a:pPr>
              <a:buNone/>
            </a:pPr>
            <a:r>
              <a:rPr lang="en-US" dirty="0" smtClean="0"/>
              <a:t>Some of domains and standards in the conceptual category of functions:</a:t>
            </a:r>
            <a:endParaRPr lang="en-US" i="1" dirty="0" smtClean="0"/>
          </a:p>
          <a:p>
            <a:r>
              <a:rPr lang="en-US" b="1" i="1" dirty="0" smtClean="0"/>
              <a:t>Interpreting</a:t>
            </a:r>
            <a:r>
              <a:rPr lang="en-US" dirty="0" smtClean="0"/>
              <a:t> functions</a:t>
            </a:r>
          </a:p>
          <a:p>
            <a:pPr lvl="1"/>
            <a:r>
              <a:rPr lang="en-US" b="1" i="1" dirty="0" smtClean="0"/>
              <a:t>Interpret</a:t>
            </a:r>
            <a:r>
              <a:rPr lang="en-US" dirty="0" smtClean="0"/>
              <a:t> functions that </a:t>
            </a:r>
            <a:r>
              <a:rPr lang="en-US" b="1" i="1" dirty="0" smtClean="0"/>
              <a:t>arise</a:t>
            </a:r>
            <a:r>
              <a:rPr lang="en-US" dirty="0" smtClean="0"/>
              <a:t> in applications in terms of the context.</a:t>
            </a:r>
          </a:p>
          <a:p>
            <a:pPr lvl="2"/>
            <a:r>
              <a:rPr lang="en-US" dirty="0" smtClean="0"/>
              <a:t>For a function that </a:t>
            </a:r>
            <a:r>
              <a:rPr lang="en-US" b="1" i="1" dirty="0" smtClean="0"/>
              <a:t>models a relationship </a:t>
            </a:r>
            <a:r>
              <a:rPr lang="en-US" dirty="0" smtClean="0"/>
              <a:t>between two quantities, </a:t>
            </a:r>
            <a:r>
              <a:rPr lang="en-US" b="1" i="1" dirty="0" smtClean="0"/>
              <a:t>interpret</a:t>
            </a:r>
            <a:r>
              <a:rPr lang="en-US" dirty="0" smtClean="0"/>
              <a:t> key features of graphs and tables in terms of the quantities.</a:t>
            </a:r>
          </a:p>
          <a:p>
            <a:r>
              <a:rPr lang="en-US" b="1" i="1" dirty="0" smtClean="0"/>
              <a:t>Building</a:t>
            </a:r>
            <a:r>
              <a:rPr lang="en-US" i="1" dirty="0" smtClean="0"/>
              <a:t> </a:t>
            </a:r>
            <a:r>
              <a:rPr lang="en-US" dirty="0" smtClean="0"/>
              <a:t>functions</a:t>
            </a:r>
          </a:p>
          <a:p>
            <a:pPr lvl="1"/>
            <a:r>
              <a:rPr lang="en-US" b="1" i="1" dirty="0" smtClean="0"/>
              <a:t>Build</a:t>
            </a:r>
            <a:r>
              <a:rPr lang="en-US" dirty="0" smtClean="0"/>
              <a:t> a function that </a:t>
            </a:r>
            <a:r>
              <a:rPr lang="en-US" b="1" i="1" dirty="0" smtClean="0"/>
              <a:t>models</a:t>
            </a:r>
            <a:r>
              <a:rPr lang="en-US" dirty="0" smtClean="0"/>
              <a:t> a relationship between two quantities.</a:t>
            </a:r>
          </a:p>
          <a:p>
            <a:pPr lvl="2"/>
            <a:r>
              <a:rPr lang="en-US" dirty="0" smtClean="0"/>
              <a:t>Determine an </a:t>
            </a:r>
            <a:r>
              <a:rPr lang="en-US" b="1" i="1" dirty="0" smtClean="0"/>
              <a:t>explicit expression</a:t>
            </a:r>
            <a:r>
              <a:rPr lang="en-US" dirty="0" smtClean="0"/>
              <a:t>, a </a:t>
            </a:r>
            <a:r>
              <a:rPr lang="en-US" b="1" i="1" dirty="0" smtClean="0"/>
              <a:t>recursive process</a:t>
            </a:r>
            <a:r>
              <a:rPr lang="en-US" dirty="0" smtClean="0"/>
              <a:t>, or steps for calculation </a:t>
            </a:r>
            <a:r>
              <a:rPr lang="en-US" b="1" i="1" dirty="0" smtClean="0"/>
              <a:t>from a context</a:t>
            </a:r>
            <a:r>
              <a:rPr lang="en-US" dirty="0" smtClean="0"/>
              <a:t>.</a:t>
            </a:r>
          </a:p>
          <a:p>
            <a:r>
              <a:rPr lang="en-US" dirty="0" smtClean="0"/>
              <a:t>Linear, quadratic, and exponential </a:t>
            </a:r>
            <a:r>
              <a:rPr lang="en-US" b="1" i="1" dirty="0" smtClean="0"/>
              <a:t>models</a:t>
            </a:r>
          </a:p>
          <a:p>
            <a:pPr lvl="1"/>
            <a:r>
              <a:rPr lang="en-US" b="1" i="1" dirty="0" smtClean="0"/>
              <a:t>Construct</a:t>
            </a:r>
            <a:r>
              <a:rPr lang="en-US" i="1" dirty="0" smtClean="0"/>
              <a:t> </a:t>
            </a:r>
            <a:r>
              <a:rPr lang="en-US" dirty="0" smtClean="0"/>
              <a:t>linear and exponential functions</a:t>
            </a:r>
            <a:r>
              <a:rPr lang="en-US" b="1" i="1" dirty="0" smtClean="0"/>
              <a:t>, including arithmetic and geometric sequences</a:t>
            </a:r>
            <a:r>
              <a:rPr lang="en-US" dirty="0" smtClean="0"/>
              <a:t>, . . .</a:t>
            </a:r>
          </a:p>
          <a:p>
            <a:pPr lvl="1">
              <a:buNone/>
            </a:pPr>
            <a:r>
              <a:rPr lang="en-US" sz="1806" i="1" dirty="0" smtClean="0"/>
              <a:t>(</a:t>
            </a:r>
            <a:r>
              <a:rPr lang="en-US" sz="1806" b="1" i="1" dirty="0" smtClean="0"/>
              <a:t>italics</a:t>
            </a:r>
            <a:r>
              <a:rPr lang="en-US" sz="1806" i="1" dirty="0" smtClean="0"/>
              <a:t> added for emphasis)</a:t>
            </a:r>
            <a:endParaRPr lang="en-US" sz="1806" dirty="0" smtClean="0"/>
          </a:p>
          <a:p>
            <a:pPr lvl="1"/>
            <a:endParaRPr lang="en-US" i="1"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for Tasks</a:t>
            </a:r>
            <a:endParaRPr lang="en-US" dirty="0"/>
          </a:p>
        </p:txBody>
      </p:sp>
      <p:sp>
        <p:nvSpPr>
          <p:cNvPr id="3" name="Content Placeholder 2"/>
          <p:cNvSpPr>
            <a:spLocks noGrp="1"/>
          </p:cNvSpPr>
          <p:nvPr>
            <p:ph idx="1"/>
          </p:nvPr>
        </p:nvSpPr>
        <p:spPr>
          <a:xfrm>
            <a:off x="2438400" y="1981200"/>
            <a:ext cx="6248400" cy="4648200"/>
          </a:xfrm>
        </p:spPr>
        <p:txBody>
          <a:bodyPr>
            <a:normAutofit fontScale="92500" lnSpcReduction="10000"/>
          </a:bodyPr>
          <a:lstStyle/>
          <a:p>
            <a:pPr>
              <a:buNone/>
            </a:pPr>
            <a:r>
              <a:rPr lang="en-US" dirty="0" smtClean="0"/>
              <a:t>Tasks were modified and extended from:</a:t>
            </a:r>
          </a:p>
          <a:p>
            <a:r>
              <a:rPr lang="en-US" dirty="0" smtClean="0"/>
              <a:t>Learning and Teaching Linear Functions</a:t>
            </a:r>
          </a:p>
          <a:p>
            <a:pPr lvl="2"/>
            <a:r>
              <a:rPr lang="en-US" dirty="0" err="1" smtClean="0"/>
              <a:t>Seago</a:t>
            </a:r>
            <a:r>
              <a:rPr lang="en-US" dirty="0" smtClean="0"/>
              <a:t>, N., J. </a:t>
            </a:r>
            <a:r>
              <a:rPr lang="en-US" dirty="0" err="1" smtClean="0"/>
              <a:t>Mumme</a:t>
            </a:r>
            <a:r>
              <a:rPr lang="en-US" dirty="0" smtClean="0"/>
              <a:t>, and N. </a:t>
            </a:r>
            <a:r>
              <a:rPr lang="en-US" dirty="0" err="1" smtClean="0"/>
              <a:t>Branca</a:t>
            </a:r>
            <a:r>
              <a:rPr lang="en-US" dirty="0" smtClean="0"/>
              <a:t>, 2004. Portsmouth, NH: Heinemann </a:t>
            </a:r>
          </a:p>
          <a:p>
            <a:r>
              <a:rPr lang="en-US" dirty="0" smtClean="0"/>
              <a:t>DMI: Patterns, Functions, and Change</a:t>
            </a:r>
          </a:p>
          <a:p>
            <a:pPr lvl="2"/>
            <a:r>
              <a:rPr lang="en-US" dirty="0" err="1" smtClean="0"/>
              <a:t>Schifter</a:t>
            </a:r>
            <a:r>
              <a:rPr lang="en-US" dirty="0" smtClean="0"/>
              <a:t>, D., V. </a:t>
            </a:r>
            <a:r>
              <a:rPr lang="en-US" dirty="0" err="1" smtClean="0"/>
              <a:t>Bastable</a:t>
            </a:r>
            <a:r>
              <a:rPr lang="en-US" dirty="0" smtClean="0"/>
              <a:t>, and S. J. Russell, 2008. Dale Seymour Publications</a:t>
            </a:r>
          </a:p>
          <a:p>
            <a:r>
              <a:rPr lang="en-US" dirty="0" smtClean="0"/>
              <a:t>Integrated Mathematics Program (IMP)</a:t>
            </a:r>
          </a:p>
          <a:p>
            <a:pPr lvl="2"/>
            <a:r>
              <a:rPr lang="en-US" dirty="0" err="1" smtClean="0"/>
              <a:t>Fendel</a:t>
            </a:r>
            <a:r>
              <a:rPr lang="en-US" dirty="0" smtClean="0"/>
              <a:t>, D. M., D. </a:t>
            </a:r>
            <a:r>
              <a:rPr lang="en-US" dirty="0" err="1" smtClean="0"/>
              <a:t>Resek</a:t>
            </a:r>
            <a:r>
              <a:rPr lang="en-US" dirty="0" smtClean="0"/>
              <a:t>, L. </a:t>
            </a:r>
            <a:r>
              <a:rPr lang="en-US" dirty="0" err="1" smtClean="0"/>
              <a:t>Alper</a:t>
            </a:r>
            <a:r>
              <a:rPr lang="en-US" dirty="0" smtClean="0"/>
              <a:t> and S. Fraser, 1999.  Key Curriculum Press</a:t>
            </a:r>
          </a:p>
          <a:p>
            <a:pPr>
              <a:buNone/>
            </a:pPr>
            <a:r>
              <a:rPr lang="en-US" dirty="0" smtClean="0"/>
              <a:t>Tasks were facilitated with different purposes than the authors’ original intent.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Dots</a:t>
            </a:r>
            <a:endParaRPr lang="en-US" dirty="0"/>
          </a:p>
        </p:txBody>
      </p:sp>
      <p:pic>
        <p:nvPicPr>
          <p:cNvPr id="1026" name="Picture 2" descr="msotw9_temp0"/>
          <p:cNvPicPr>
            <a:picLocks noChangeAspect="1" noChangeArrowheads="1"/>
          </p:cNvPicPr>
          <p:nvPr/>
        </p:nvPicPr>
        <p:blipFill>
          <a:blip r:embed="rId2" cstate="print"/>
          <a:srcRect/>
          <a:stretch>
            <a:fillRect/>
          </a:stretch>
        </p:blipFill>
        <p:spPr bwMode="auto">
          <a:xfrm>
            <a:off x="1828800" y="1828800"/>
            <a:ext cx="7088187" cy="2423955"/>
          </a:xfrm>
          <a:prstGeom prst="rect">
            <a:avLst/>
          </a:prstGeom>
          <a:noFill/>
          <a:ln w="9525">
            <a:noFill/>
            <a:miter lim="800000"/>
            <a:headEnd/>
            <a:tailEnd/>
          </a:ln>
        </p:spPr>
      </p:pic>
      <p:sp>
        <p:nvSpPr>
          <p:cNvPr id="5" name="TextBox 4"/>
          <p:cNvSpPr txBox="1"/>
          <p:nvPr/>
        </p:nvSpPr>
        <p:spPr>
          <a:xfrm>
            <a:off x="2057400" y="4419600"/>
            <a:ext cx="6858000" cy="1846659"/>
          </a:xfrm>
          <a:prstGeom prst="rect">
            <a:avLst/>
          </a:prstGeom>
          <a:noFill/>
        </p:spPr>
        <p:txBody>
          <a:bodyPr wrap="square" rtlCol="0">
            <a:spAutoFit/>
          </a:bodyPr>
          <a:lstStyle/>
          <a:p>
            <a:r>
              <a:rPr lang="en-US" sz="2400" dirty="0"/>
              <a:t>Describe the pattern that you see in the above sequence of figures.  Assuming the sequence continues in the same way, how many dots are there at 3 minutes?  100 minutes?  </a:t>
            </a:r>
            <a:r>
              <a:rPr lang="en-US" sz="2400" i="1" dirty="0"/>
              <a:t>t</a:t>
            </a:r>
            <a:r>
              <a:rPr lang="en-US" sz="2400" dirty="0"/>
              <a:t> minutes?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Strategies</a:t>
            </a:r>
            <a:endParaRPr lang="en-US" dirty="0"/>
          </a:p>
        </p:txBody>
      </p:sp>
      <p:pic>
        <p:nvPicPr>
          <p:cNvPr id="4" name="Picture 2" descr="msotw9_temp0"/>
          <p:cNvPicPr>
            <a:picLocks noChangeAspect="1" noChangeArrowheads="1"/>
          </p:cNvPicPr>
          <p:nvPr/>
        </p:nvPicPr>
        <p:blipFill>
          <a:blip r:embed="rId3" cstate="print"/>
          <a:srcRect/>
          <a:stretch>
            <a:fillRect/>
          </a:stretch>
        </p:blipFill>
        <p:spPr bwMode="auto">
          <a:xfrm>
            <a:off x="1905000" y="2667000"/>
            <a:ext cx="7239000" cy="27475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Reasoning and </a:t>
            </a:r>
            <a:br>
              <a:rPr lang="en-US" dirty="0" smtClean="0"/>
            </a:br>
            <a:r>
              <a:rPr lang="en-US" dirty="0" smtClean="0"/>
              <a:t>Sense Making</a:t>
            </a:r>
            <a:endParaRPr lang="en-US" dirty="0"/>
          </a:p>
        </p:txBody>
      </p:sp>
      <p:sp>
        <p:nvSpPr>
          <p:cNvPr id="3" name="Content Placeholder 2"/>
          <p:cNvSpPr>
            <a:spLocks noGrp="1"/>
          </p:cNvSpPr>
          <p:nvPr>
            <p:ph idx="1"/>
          </p:nvPr>
        </p:nvSpPr>
        <p:spPr/>
        <p:txBody>
          <a:bodyPr/>
          <a:lstStyle/>
          <a:p>
            <a:r>
              <a:rPr lang="en-US" dirty="0" smtClean="0"/>
              <a:t>How did you engage in the Practice Standards from the Common Core or use other reasoning and sense-making strategies?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Perspectives on Functions</a:t>
            </a:r>
            <a:endParaRPr lang="en-US" dirty="0"/>
          </a:p>
        </p:txBody>
      </p:sp>
      <p:sp>
        <p:nvSpPr>
          <p:cNvPr id="3" name="Content Placeholder 2"/>
          <p:cNvSpPr>
            <a:spLocks noGrp="1"/>
          </p:cNvSpPr>
          <p:nvPr>
            <p:ph idx="1"/>
          </p:nvPr>
        </p:nvSpPr>
        <p:spPr>
          <a:xfrm>
            <a:off x="2133600" y="1905000"/>
            <a:ext cx="6553200" cy="4572000"/>
          </a:xfrm>
        </p:spPr>
        <p:txBody>
          <a:bodyPr>
            <a:normAutofit fontScale="92500" lnSpcReduction="20000"/>
          </a:bodyPr>
          <a:lstStyle/>
          <a:p>
            <a:r>
              <a:rPr lang="en-US" sz="2824" i="1" dirty="0" smtClean="0"/>
              <a:t>Seeing structure in expressions </a:t>
            </a:r>
            <a:r>
              <a:rPr lang="en-US" sz="2824" dirty="0" smtClean="0"/>
              <a:t>(CCSS)</a:t>
            </a:r>
            <a:endParaRPr lang="en-US" sz="2824" i="1" dirty="0" smtClean="0"/>
          </a:p>
          <a:p>
            <a:r>
              <a:rPr lang="en-US" sz="2824" i="1" dirty="0" smtClean="0"/>
              <a:t>Building functions </a:t>
            </a:r>
            <a:r>
              <a:rPr lang="en-US" sz="2824" dirty="0" smtClean="0"/>
              <a:t>(CCSS)</a:t>
            </a:r>
          </a:p>
          <a:p>
            <a:pPr>
              <a:buNone/>
            </a:pPr>
            <a:endParaRPr lang="en-US" i="1" dirty="0" smtClean="0"/>
          </a:p>
          <a:p>
            <a:r>
              <a:rPr lang="en-US" i="1" dirty="0" err="1" smtClean="0"/>
              <a:t>Covariation</a:t>
            </a:r>
            <a:r>
              <a:rPr lang="en-US" i="1" dirty="0" smtClean="0"/>
              <a:t> perspective</a:t>
            </a:r>
            <a:r>
              <a:rPr lang="en-US" dirty="0" smtClean="0"/>
              <a:t>: focus is on juxtaposition of two sequences with independent patterns of data; we don’t focus on rules relating </a:t>
            </a:r>
            <a:r>
              <a:rPr lang="en-US" i="1" dirty="0" err="1" smtClean="0"/>
              <a:t>x</a:t>
            </a:r>
            <a:r>
              <a:rPr lang="en-US" dirty="0" smtClean="0"/>
              <a:t> and </a:t>
            </a:r>
            <a:r>
              <a:rPr lang="en-US" i="1" dirty="0" err="1" smtClean="0"/>
              <a:t>f(x</a:t>
            </a:r>
            <a:r>
              <a:rPr lang="en-US" i="1" dirty="0" smtClean="0"/>
              <a:t>), </a:t>
            </a:r>
            <a:r>
              <a:rPr lang="en-US" dirty="0" smtClean="0"/>
              <a:t>rather we focus on patterns describing </a:t>
            </a:r>
            <a:r>
              <a:rPr lang="en-US" i="1" dirty="0" smtClean="0"/>
              <a:t>“what comes next”</a:t>
            </a:r>
          </a:p>
          <a:p>
            <a:r>
              <a:rPr lang="en-US" i="1" dirty="0" smtClean="0"/>
              <a:t>Correspondence perspective: </a:t>
            </a:r>
            <a:r>
              <a:rPr lang="en-US" dirty="0" smtClean="0"/>
              <a:t>focus is on mapping elements from one set to another; often this correspondence can be represented with a rule describing </a:t>
            </a:r>
            <a:r>
              <a:rPr lang="en-US" i="1" dirty="0" smtClean="0"/>
              <a:t>“what comes n</a:t>
            </a:r>
            <a:r>
              <a:rPr lang="en-US" i="1" baseline="30000" dirty="0" smtClean="0"/>
              <a:t>th</a:t>
            </a:r>
            <a:r>
              <a:rPr lang="en-US" i="1" dirty="0" smtClean="0"/>
              <a:t>”</a:t>
            </a:r>
          </a:p>
          <a:p>
            <a:pPr>
              <a:buNone/>
            </a:pPr>
            <a:r>
              <a:rPr lang="en-US" i="1" dirty="0" smtClean="0"/>
              <a:t>		</a:t>
            </a:r>
            <a:r>
              <a:rPr lang="en-US" sz="1514" i="1" dirty="0" smtClean="0"/>
              <a:t>Developing Essential Understanding of Functions, NCTM, 2010</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Participant Strategies: </a:t>
            </a:r>
            <a:br>
              <a:rPr lang="en-US" dirty="0" smtClean="0"/>
            </a:br>
            <a:r>
              <a:rPr lang="en-US" sz="3556" dirty="0" smtClean="0"/>
              <a:t>A Correspondence Structuring</a:t>
            </a:r>
            <a:endParaRPr lang="en-US" sz="3556" dirty="0"/>
          </a:p>
        </p:txBody>
      </p:sp>
      <p:pic>
        <p:nvPicPr>
          <p:cNvPr id="10261" name="Picture 21"/>
          <p:cNvPicPr>
            <a:picLocks noChangeAspect="1" noChangeArrowheads="1"/>
          </p:cNvPicPr>
          <p:nvPr/>
        </p:nvPicPr>
        <p:blipFill>
          <a:blip r:embed="rId2" cstate="print"/>
          <a:srcRect/>
          <a:stretch>
            <a:fillRect/>
          </a:stretch>
        </p:blipFill>
        <p:spPr bwMode="auto">
          <a:xfrm>
            <a:off x="279861" y="2057400"/>
            <a:ext cx="8512233" cy="3657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Participant Strategies: </a:t>
            </a:r>
            <a:br>
              <a:rPr lang="en-US" dirty="0" smtClean="0"/>
            </a:br>
            <a:r>
              <a:rPr lang="en-US" sz="3556" dirty="0" smtClean="0"/>
              <a:t>A </a:t>
            </a:r>
            <a:r>
              <a:rPr lang="en-US" sz="3556" dirty="0" err="1" smtClean="0"/>
              <a:t>Covariation</a:t>
            </a:r>
            <a:r>
              <a:rPr lang="en-US" sz="3556" dirty="0" smtClean="0"/>
              <a:t> Structuring</a:t>
            </a:r>
            <a:endParaRPr lang="en-US" dirty="0"/>
          </a:p>
        </p:txBody>
      </p:sp>
      <p:pic>
        <p:nvPicPr>
          <p:cNvPr id="8193" name="Picture 1"/>
          <p:cNvPicPr>
            <a:picLocks noChangeAspect="1" noChangeArrowheads="1"/>
          </p:cNvPicPr>
          <p:nvPr/>
        </p:nvPicPr>
        <p:blipFill>
          <a:blip r:embed="rId2" cstate="print"/>
          <a:srcRect/>
          <a:stretch>
            <a:fillRect/>
          </a:stretch>
        </p:blipFill>
        <p:spPr bwMode="auto">
          <a:xfrm>
            <a:off x="248128" y="2514600"/>
            <a:ext cx="8895872" cy="243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Participant Strategies: </a:t>
            </a:r>
            <a:br>
              <a:rPr lang="en-US" dirty="0" smtClean="0"/>
            </a:br>
            <a:r>
              <a:rPr lang="en-US" sz="3556" dirty="0" smtClean="0"/>
              <a:t>A Correspondence and </a:t>
            </a:r>
            <a:r>
              <a:rPr lang="en-US" sz="3556" dirty="0" err="1" smtClean="0"/>
              <a:t>Covariation</a:t>
            </a:r>
            <a:r>
              <a:rPr lang="en-US" sz="3556" dirty="0" smtClean="0"/>
              <a:t> Structuring</a:t>
            </a:r>
            <a:endParaRPr lang="en-US" sz="3556" dirty="0"/>
          </a:p>
        </p:txBody>
      </p:sp>
      <p:pic>
        <p:nvPicPr>
          <p:cNvPr id="9217" name="Picture 1"/>
          <p:cNvPicPr>
            <a:picLocks noChangeAspect="1" noChangeArrowheads="1"/>
          </p:cNvPicPr>
          <p:nvPr/>
        </p:nvPicPr>
        <p:blipFill>
          <a:blip r:embed="rId2" cstate="print"/>
          <a:srcRect/>
          <a:stretch>
            <a:fillRect/>
          </a:stretch>
        </p:blipFill>
        <p:spPr bwMode="auto">
          <a:xfrm>
            <a:off x="228600" y="2286000"/>
            <a:ext cx="8624455"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4572000"/>
            <a:ext cx="6570722" cy="1752600"/>
          </a:xfrm>
        </p:spPr>
        <p:txBody>
          <a:bodyPr>
            <a:normAutofit/>
          </a:bodyPr>
          <a:lstStyle/>
          <a:p>
            <a:r>
              <a:rPr lang="en-US" dirty="0" smtClean="0"/>
              <a:t>Scott Hendrickson, Brigham Young University</a:t>
            </a:r>
          </a:p>
          <a:p>
            <a:r>
              <a:rPr lang="en-US" dirty="0" smtClean="0"/>
              <a:t>Joleigh Honey, Salt Lake City School District</a:t>
            </a:r>
          </a:p>
          <a:p>
            <a:r>
              <a:rPr lang="en-US" dirty="0" smtClean="0"/>
              <a:t>Barbara Kuehl, Salt Lake City School District</a:t>
            </a:r>
          </a:p>
          <a:p>
            <a:r>
              <a:rPr lang="en-US" dirty="0" smtClean="0"/>
              <a:t>Janet Sutorius, Juab School District</a:t>
            </a:r>
          </a:p>
        </p:txBody>
      </p:sp>
      <p:sp>
        <p:nvSpPr>
          <p:cNvPr id="2" name="Title 1"/>
          <p:cNvSpPr>
            <a:spLocks noGrp="1"/>
          </p:cNvSpPr>
          <p:nvPr>
            <p:ph type="ctrTitle"/>
          </p:nvPr>
        </p:nvSpPr>
        <p:spPr>
          <a:xfrm>
            <a:off x="2133600" y="609600"/>
            <a:ext cx="6324600" cy="3276600"/>
          </a:xfrm>
        </p:spPr>
        <p:txBody>
          <a:bodyPr>
            <a:normAutofit/>
          </a:bodyPr>
          <a:lstStyle/>
          <a:p>
            <a:r>
              <a:rPr lang="en-US" dirty="0" smtClean="0"/>
              <a:t>Addressing the Perfect Storm:  Professional development for secondary teachers focused on reasoning and sense-making</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Regina’s Logo</a:t>
            </a:r>
            <a:endParaRPr lang="en-US" dirty="0"/>
          </a:p>
        </p:txBody>
      </p:sp>
      <p:sp>
        <p:nvSpPr>
          <p:cNvPr id="3" name="Content Placeholder 2"/>
          <p:cNvSpPr>
            <a:spLocks noGrp="1"/>
          </p:cNvSpPr>
          <p:nvPr>
            <p:ph idx="1"/>
          </p:nvPr>
        </p:nvSpPr>
        <p:spPr>
          <a:xfrm>
            <a:off x="1905000" y="1752599"/>
            <a:ext cx="6781800" cy="1219201"/>
          </a:xfrm>
        </p:spPr>
        <p:txBody>
          <a:bodyPr>
            <a:normAutofit fontScale="92500" lnSpcReduction="10000"/>
          </a:bodyPr>
          <a:lstStyle/>
          <a:p>
            <a:pPr>
              <a:buNone/>
            </a:pPr>
            <a:r>
              <a:rPr lang="en-US" dirty="0"/>
              <a:t>For </a:t>
            </a:r>
            <a:r>
              <a:rPr lang="en-US" dirty="0" smtClean="0"/>
              <a:t>the </a:t>
            </a:r>
            <a:r>
              <a:rPr lang="en-US" dirty="0"/>
              <a:t>following sequences of figures, assume the pattern continues to grow in the same manner.  Find a rule or formula to determine the number of tiles in any size figure for that sequence.  </a:t>
            </a:r>
          </a:p>
          <a:p>
            <a:pPr>
              <a:buNone/>
            </a:pPr>
            <a:endParaRPr lang="en-US" dirty="0"/>
          </a:p>
        </p:txBody>
      </p:sp>
      <p:pic>
        <p:nvPicPr>
          <p:cNvPr id="7169" name="Picture 1"/>
          <p:cNvPicPr>
            <a:picLocks noChangeAspect="1" noChangeArrowheads="1"/>
          </p:cNvPicPr>
          <p:nvPr/>
        </p:nvPicPr>
        <p:blipFill>
          <a:blip r:embed="rId3" cstate="print"/>
          <a:srcRect/>
          <a:stretch>
            <a:fillRect/>
          </a:stretch>
        </p:blipFill>
        <p:spPr bwMode="auto">
          <a:xfrm>
            <a:off x="1905000" y="3505200"/>
            <a:ext cx="7086600" cy="26515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Strategies</a:t>
            </a:r>
            <a:endParaRPr lang="en-US" dirty="0"/>
          </a:p>
        </p:txBody>
      </p:sp>
      <p:pic>
        <p:nvPicPr>
          <p:cNvPr id="5" name="Picture 1"/>
          <p:cNvPicPr>
            <a:picLocks noChangeAspect="1" noChangeArrowheads="1"/>
          </p:cNvPicPr>
          <p:nvPr/>
        </p:nvPicPr>
        <p:blipFill>
          <a:blip r:embed="rId3" cstate="print"/>
          <a:srcRect/>
          <a:stretch>
            <a:fillRect/>
          </a:stretch>
        </p:blipFill>
        <p:spPr bwMode="auto">
          <a:xfrm>
            <a:off x="762000" y="1981200"/>
            <a:ext cx="7942617" cy="2971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pic>
        <p:nvPicPr>
          <p:cNvPr id="5121" name="Picture 1"/>
          <p:cNvPicPr>
            <a:picLocks noChangeAspect="1" noChangeArrowheads="1"/>
          </p:cNvPicPr>
          <p:nvPr/>
        </p:nvPicPr>
        <p:blipFill>
          <a:blip r:embed="rId3" cstate="print"/>
          <a:srcRect/>
          <a:stretch>
            <a:fillRect/>
          </a:stretch>
        </p:blipFill>
        <p:spPr bwMode="auto">
          <a:xfrm>
            <a:off x="304800" y="2133600"/>
            <a:ext cx="8244441" cy="3467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pic>
        <p:nvPicPr>
          <p:cNvPr id="4097" name="Picture 1"/>
          <p:cNvPicPr>
            <a:picLocks noChangeAspect="1" noChangeArrowheads="1"/>
          </p:cNvPicPr>
          <p:nvPr/>
        </p:nvPicPr>
        <p:blipFill>
          <a:blip r:embed="rId3" cstate="print"/>
          <a:srcRect t="975"/>
          <a:stretch>
            <a:fillRect/>
          </a:stretch>
        </p:blipFill>
        <p:spPr bwMode="auto">
          <a:xfrm>
            <a:off x="890588" y="1752600"/>
            <a:ext cx="7362825" cy="33861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pic>
        <p:nvPicPr>
          <p:cNvPr id="3073" name="Picture 1"/>
          <p:cNvPicPr>
            <a:picLocks noChangeAspect="1" noChangeArrowheads="1"/>
          </p:cNvPicPr>
          <p:nvPr/>
        </p:nvPicPr>
        <p:blipFill>
          <a:blip r:embed="rId3" cstate="print"/>
          <a:srcRect t="2795"/>
          <a:stretch>
            <a:fillRect/>
          </a:stretch>
        </p:blipFill>
        <p:spPr bwMode="auto">
          <a:xfrm>
            <a:off x="904875" y="1981200"/>
            <a:ext cx="7334250" cy="2981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Schemel’s</a:t>
            </a:r>
            <a:r>
              <a:rPr lang="en-US" dirty="0" smtClean="0"/>
              <a:t> Logo</a:t>
            </a:r>
            <a:endParaRPr lang="en-US" dirty="0"/>
          </a:p>
        </p:txBody>
      </p:sp>
      <p:sp>
        <p:nvSpPr>
          <p:cNvPr id="3" name="Content Placeholder 2"/>
          <p:cNvSpPr>
            <a:spLocks noGrp="1"/>
          </p:cNvSpPr>
          <p:nvPr>
            <p:ph idx="1"/>
          </p:nvPr>
        </p:nvSpPr>
        <p:spPr>
          <a:xfrm>
            <a:off x="1905000" y="1600201"/>
            <a:ext cx="6781800" cy="2971800"/>
          </a:xfrm>
        </p:spPr>
        <p:txBody>
          <a:bodyPr>
            <a:normAutofit/>
          </a:bodyPr>
          <a:lstStyle/>
          <a:p>
            <a:pPr>
              <a:buNone/>
            </a:pPr>
            <a:r>
              <a:rPr lang="en-US" sz="1800" dirty="0"/>
              <a:t>For the following sequence of figures, assume the pattern continues to grow in the same manner.  Describe what the </a:t>
            </a:r>
            <a:r>
              <a:rPr lang="en-US" sz="1800" i="1" dirty="0"/>
              <a:t>n</a:t>
            </a:r>
            <a:r>
              <a:rPr lang="en-US" sz="1800" baseline="30000" dirty="0"/>
              <a:t>th</a:t>
            </a:r>
            <a:r>
              <a:rPr lang="en-US" sz="1800" dirty="0"/>
              <a:t> figure will look like, and represent that with a rule or formula.  Compare this logo to Regina’s Logo 1.  How are they similar?  How are they different?</a:t>
            </a:r>
          </a:p>
        </p:txBody>
      </p:sp>
      <p:pic>
        <p:nvPicPr>
          <p:cNvPr id="2049" name="Picture 1"/>
          <p:cNvPicPr>
            <a:picLocks noChangeAspect="1" noChangeArrowheads="1"/>
          </p:cNvPicPr>
          <p:nvPr/>
        </p:nvPicPr>
        <p:blipFill>
          <a:blip r:embed="rId2" cstate="print"/>
          <a:srcRect/>
          <a:stretch>
            <a:fillRect/>
          </a:stretch>
        </p:blipFill>
        <p:spPr bwMode="auto">
          <a:xfrm>
            <a:off x="2438400" y="2895599"/>
            <a:ext cx="5029200" cy="39164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Strategies</a:t>
            </a:r>
            <a:endParaRPr lang="en-US" dirty="0"/>
          </a:p>
        </p:txBody>
      </p:sp>
      <p:pic>
        <p:nvPicPr>
          <p:cNvPr id="38914" name="Picture 2"/>
          <p:cNvPicPr>
            <a:picLocks noChangeAspect="1" noChangeArrowheads="1"/>
          </p:cNvPicPr>
          <p:nvPr/>
        </p:nvPicPr>
        <p:blipFill>
          <a:blip r:embed="rId3" cstate="print"/>
          <a:srcRect/>
          <a:stretch>
            <a:fillRect/>
          </a:stretch>
        </p:blipFill>
        <p:spPr bwMode="auto">
          <a:xfrm>
            <a:off x="2133600" y="1828800"/>
            <a:ext cx="6629400" cy="4862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pic>
        <p:nvPicPr>
          <p:cNvPr id="34818" name="Picture 2"/>
          <p:cNvPicPr>
            <a:picLocks noChangeAspect="1" noChangeArrowheads="1"/>
          </p:cNvPicPr>
          <p:nvPr/>
        </p:nvPicPr>
        <p:blipFill>
          <a:blip r:embed="rId3" cstate="print"/>
          <a:srcRect/>
          <a:stretch>
            <a:fillRect/>
          </a:stretch>
        </p:blipFill>
        <p:spPr bwMode="auto">
          <a:xfrm>
            <a:off x="457200" y="2286000"/>
            <a:ext cx="8191501" cy="3276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pic>
        <p:nvPicPr>
          <p:cNvPr id="35842" name="Picture 2"/>
          <p:cNvPicPr>
            <a:picLocks noChangeAspect="1" noChangeArrowheads="1"/>
          </p:cNvPicPr>
          <p:nvPr/>
        </p:nvPicPr>
        <p:blipFill>
          <a:blip r:embed="rId3" cstate="print"/>
          <a:srcRect/>
          <a:stretch>
            <a:fillRect/>
          </a:stretch>
        </p:blipFill>
        <p:spPr bwMode="auto">
          <a:xfrm>
            <a:off x="533400" y="2362200"/>
            <a:ext cx="8055614" cy="3581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pic>
        <p:nvPicPr>
          <p:cNvPr id="36866" name="Picture 2"/>
          <p:cNvPicPr>
            <a:picLocks noChangeAspect="1" noChangeArrowheads="1"/>
          </p:cNvPicPr>
          <p:nvPr/>
        </p:nvPicPr>
        <p:blipFill>
          <a:blip r:embed="rId3" cstate="print"/>
          <a:srcRect/>
          <a:stretch>
            <a:fillRect/>
          </a:stretch>
        </p:blipFill>
        <p:spPr bwMode="auto">
          <a:xfrm>
            <a:off x="533400" y="2514600"/>
            <a:ext cx="8061008" cy="3200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Vision and History of Utah State Office of Education Professional Development Projects in Secondary Mathematics</a:t>
            </a:r>
            <a:endParaRPr lang="en-US" sz="2400" dirty="0"/>
          </a:p>
        </p:txBody>
      </p:sp>
      <p:sp>
        <p:nvSpPr>
          <p:cNvPr id="3" name="Content Placeholder 2"/>
          <p:cNvSpPr>
            <a:spLocks noGrp="1"/>
          </p:cNvSpPr>
          <p:nvPr>
            <p:ph idx="1"/>
          </p:nvPr>
        </p:nvSpPr>
        <p:spPr/>
        <p:txBody>
          <a:bodyPr/>
          <a:lstStyle/>
          <a:p>
            <a:r>
              <a:rPr lang="en-US" dirty="0" smtClean="0"/>
              <a:t>Focus on Functions</a:t>
            </a:r>
          </a:p>
          <a:p>
            <a:r>
              <a:rPr lang="en-US" dirty="0" smtClean="0"/>
              <a:t>All Things Rational</a:t>
            </a:r>
          </a:p>
          <a:p>
            <a:r>
              <a:rPr lang="en-US" dirty="0" smtClean="0"/>
              <a:t>Making Sense of Sense Making</a:t>
            </a:r>
          </a:p>
          <a:p>
            <a:r>
              <a:rPr lang="en-US" dirty="0" smtClean="0"/>
              <a:t>Essential Understandings of the Common Core</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457200"/>
            <a:ext cx="5867400" cy="1143000"/>
          </a:xfrm>
        </p:spPr>
        <p:txBody>
          <a:bodyPr/>
          <a:lstStyle/>
          <a:p>
            <a:r>
              <a:rPr lang="en-US" dirty="0" smtClean="0"/>
              <a:t>Strategy</a:t>
            </a:r>
            <a:endParaRPr lang="en-US" dirty="0"/>
          </a:p>
        </p:txBody>
      </p:sp>
      <p:pic>
        <p:nvPicPr>
          <p:cNvPr id="37891" name="Picture 3"/>
          <p:cNvPicPr>
            <a:picLocks noChangeAspect="1" noChangeArrowheads="1"/>
          </p:cNvPicPr>
          <p:nvPr/>
        </p:nvPicPr>
        <p:blipFill>
          <a:blip r:embed="rId3" cstate="print"/>
          <a:srcRect/>
          <a:stretch>
            <a:fillRect/>
          </a:stretch>
        </p:blipFill>
        <p:spPr bwMode="auto">
          <a:xfrm>
            <a:off x="228600" y="3810000"/>
            <a:ext cx="8334375" cy="2609850"/>
          </a:xfrm>
          <a:prstGeom prst="rect">
            <a:avLst/>
          </a:prstGeom>
          <a:noFill/>
          <a:ln w="9525">
            <a:noFill/>
            <a:miter lim="800000"/>
            <a:headEnd/>
            <a:tailEnd/>
          </a:ln>
          <a:effectLst/>
        </p:spPr>
      </p:pic>
      <p:pic>
        <p:nvPicPr>
          <p:cNvPr id="37890" name="Picture 2"/>
          <p:cNvPicPr>
            <a:picLocks noChangeAspect="1" noChangeArrowheads="1"/>
          </p:cNvPicPr>
          <p:nvPr/>
        </p:nvPicPr>
        <p:blipFill>
          <a:blip r:embed="rId4" cstate="print"/>
          <a:srcRect/>
          <a:stretch>
            <a:fillRect/>
          </a:stretch>
        </p:blipFill>
        <p:spPr bwMode="auto">
          <a:xfrm>
            <a:off x="228600" y="228600"/>
            <a:ext cx="2333625" cy="426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Jayson’s Logo</a:t>
            </a:r>
            <a:endParaRPr lang="en-US" dirty="0"/>
          </a:p>
        </p:txBody>
      </p:sp>
      <p:sp>
        <p:nvSpPr>
          <p:cNvPr id="3" name="Content Placeholder 2"/>
          <p:cNvSpPr>
            <a:spLocks noGrp="1"/>
          </p:cNvSpPr>
          <p:nvPr>
            <p:ph idx="1"/>
          </p:nvPr>
        </p:nvSpPr>
        <p:spPr>
          <a:xfrm>
            <a:off x="1981200" y="1828800"/>
            <a:ext cx="6934200" cy="1295400"/>
          </a:xfrm>
        </p:spPr>
        <p:txBody>
          <a:bodyPr>
            <a:normAutofit fontScale="85000" lnSpcReduction="10000"/>
          </a:bodyPr>
          <a:lstStyle/>
          <a:p>
            <a:pPr>
              <a:buNone/>
            </a:pPr>
            <a:r>
              <a:rPr lang="en-US" dirty="0" smtClean="0"/>
              <a:t>For the following sequence of figures, assume the pattern continues to grow in the same manner.  Describe what the </a:t>
            </a:r>
            <a:r>
              <a:rPr lang="en-US" i="1" dirty="0" smtClean="0"/>
              <a:t>n</a:t>
            </a:r>
            <a:r>
              <a:rPr lang="en-US" baseline="30000" dirty="0" smtClean="0"/>
              <a:t>th</a:t>
            </a:r>
            <a:r>
              <a:rPr lang="en-US" dirty="0" smtClean="0"/>
              <a:t> figure will look like, and represent that with a rule or formula. How is this logo similar to others you have examined?  How is it different?</a:t>
            </a:r>
          </a:p>
          <a:p>
            <a:pPr>
              <a:buNone/>
            </a:pPr>
            <a:endParaRPr lang="en-US" dirty="0"/>
          </a:p>
        </p:txBody>
      </p:sp>
      <p:pic>
        <p:nvPicPr>
          <p:cNvPr id="39938" name="Picture 2"/>
          <p:cNvPicPr>
            <a:picLocks noChangeAspect="1" noChangeArrowheads="1"/>
          </p:cNvPicPr>
          <p:nvPr/>
        </p:nvPicPr>
        <p:blipFill>
          <a:blip r:embed="rId2" cstate="print"/>
          <a:srcRect/>
          <a:stretch>
            <a:fillRect/>
          </a:stretch>
        </p:blipFill>
        <p:spPr bwMode="auto">
          <a:xfrm>
            <a:off x="1981200" y="3200400"/>
            <a:ext cx="6902093"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Strategies</a:t>
            </a:r>
            <a:endParaRPr lang="en-US" dirty="0"/>
          </a:p>
        </p:txBody>
      </p:sp>
      <p:pic>
        <p:nvPicPr>
          <p:cNvPr id="40962" name="Picture 2"/>
          <p:cNvPicPr>
            <a:picLocks noChangeAspect="1" noChangeArrowheads="1"/>
          </p:cNvPicPr>
          <p:nvPr/>
        </p:nvPicPr>
        <p:blipFill>
          <a:blip r:embed="rId3" cstate="print"/>
          <a:srcRect/>
          <a:stretch>
            <a:fillRect/>
          </a:stretch>
        </p:blipFill>
        <p:spPr bwMode="auto">
          <a:xfrm>
            <a:off x="1981200" y="2514600"/>
            <a:ext cx="6677025" cy="3390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pic>
        <p:nvPicPr>
          <p:cNvPr id="41986" name="Picture 2"/>
          <p:cNvPicPr>
            <a:picLocks noChangeAspect="1" noChangeArrowheads="1"/>
          </p:cNvPicPr>
          <p:nvPr/>
        </p:nvPicPr>
        <p:blipFill>
          <a:blip r:embed="rId3" cstate="print"/>
          <a:srcRect/>
          <a:stretch>
            <a:fillRect/>
          </a:stretch>
        </p:blipFill>
        <p:spPr bwMode="auto">
          <a:xfrm>
            <a:off x="685800" y="1752600"/>
            <a:ext cx="7648575"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a:t>
            </a:r>
            <a:endParaRPr lang="en-US" dirty="0"/>
          </a:p>
        </p:txBody>
      </p:sp>
      <p:pic>
        <p:nvPicPr>
          <p:cNvPr id="6" name="Picture 2"/>
          <p:cNvPicPr>
            <a:picLocks noChangeAspect="1" noChangeArrowheads="1"/>
          </p:cNvPicPr>
          <p:nvPr/>
        </p:nvPicPr>
        <p:blipFill>
          <a:blip r:embed="rId3" cstate="print"/>
          <a:srcRect l="10959" t="33871" r="46202" b="25806"/>
          <a:stretch>
            <a:fillRect/>
          </a:stretch>
        </p:blipFill>
        <p:spPr bwMode="auto">
          <a:xfrm>
            <a:off x="5638800" y="4191000"/>
            <a:ext cx="3276600" cy="1905000"/>
          </a:xfrm>
          <a:prstGeom prst="rect">
            <a:avLst/>
          </a:prstGeom>
          <a:noFill/>
          <a:ln w="9525">
            <a:noFill/>
            <a:miter lim="800000"/>
            <a:headEnd/>
            <a:tailEnd/>
          </a:ln>
          <a:effectLst/>
        </p:spPr>
      </p:pic>
      <p:pic>
        <p:nvPicPr>
          <p:cNvPr id="7" name="Picture 2"/>
          <p:cNvPicPr>
            <a:picLocks noChangeAspect="1" noChangeArrowheads="1"/>
          </p:cNvPicPr>
          <p:nvPr/>
        </p:nvPicPr>
        <p:blipFill>
          <a:blip r:embed="rId3" cstate="print"/>
          <a:srcRect r="42217" b="64516"/>
          <a:stretch>
            <a:fillRect/>
          </a:stretch>
        </p:blipFill>
        <p:spPr bwMode="auto">
          <a:xfrm>
            <a:off x="3276600" y="2362200"/>
            <a:ext cx="4419600" cy="1676400"/>
          </a:xfrm>
          <a:prstGeom prst="rect">
            <a:avLst/>
          </a:prstGeom>
          <a:noFill/>
          <a:ln w="9525">
            <a:noFill/>
            <a:miter lim="800000"/>
            <a:headEnd/>
            <a:tailEnd/>
          </a:ln>
          <a:effectLst/>
        </p:spPr>
      </p:pic>
      <p:pic>
        <p:nvPicPr>
          <p:cNvPr id="8" name="Picture 2"/>
          <p:cNvPicPr>
            <a:picLocks noChangeAspect="1" noChangeArrowheads="1"/>
          </p:cNvPicPr>
          <p:nvPr/>
        </p:nvPicPr>
        <p:blipFill>
          <a:blip r:embed="rId3" cstate="print"/>
          <a:srcRect l="69738" r="2366" b="64516"/>
          <a:stretch>
            <a:fillRect/>
          </a:stretch>
        </p:blipFill>
        <p:spPr bwMode="auto">
          <a:xfrm>
            <a:off x="3733800" y="4495800"/>
            <a:ext cx="2133600" cy="1676400"/>
          </a:xfrm>
          <a:prstGeom prst="rect">
            <a:avLst/>
          </a:prstGeom>
          <a:noFill/>
          <a:ln w="9525">
            <a:noFill/>
            <a:miter lim="800000"/>
            <a:headEnd/>
            <a:tailEnd/>
          </a:ln>
          <a:effectLst/>
        </p:spPr>
      </p:pic>
      <p:pic>
        <p:nvPicPr>
          <p:cNvPr id="43010" name="Picture 2"/>
          <p:cNvPicPr>
            <a:picLocks noChangeAspect="1" noChangeArrowheads="1"/>
          </p:cNvPicPr>
          <p:nvPr/>
        </p:nvPicPr>
        <p:blipFill>
          <a:blip r:embed="rId4" cstate="print"/>
          <a:srcRect/>
          <a:stretch>
            <a:fillRect/>
          </a:stretch>
        </p:blipFill>
        <p:spPr bwMode="auto">
          <a:xfrm>
            <a:off x="228600" y="2286000"/>
            <a:ext cx="3309139" cy="3962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Participants understanding of functions was enhanced by:</a:t>
            </a:r>
          </a:p>
          <a:p>
            <a:r>
              <a:rPr lang="en-US" dirty="0" smtClean="0"/>
              <a:t>Providing multiple experiences to develop a “feel” for how various families of functions grow</a:t>
            </a:r>
          </a:p>
          <a:p>
            <a:pPr lvl="0"/>
            <a:r>
              <a:rPr lang="en-US" dirty="0"/>
              <a:t>Starting with contextualized models (rather than an equation, table or graph) that captured the essence of change for each particular type of function (e.g., the staircase towers tasks or the logos tasks</a:t>
            </a:r>
            <a:r>
              <a:rPr lang="en-US" dirty="0" smtClean="0"/>
              <a:t>)</a:t>
            </a:r>
          </a:p>
          <a:p>
            <a:pPr lvl="0"/>
            <a:r>
              <a:rPr lang="en-US" dirty="0"/>
              <a:t>Examining linear, quadratic, polynomial and exponential functions through both recursive and explicit definitions simultaneously, since the recursive perspective provides more direct access to rate of change</a:t>
            </a:r>
          </a:p>
          <a:p>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1828800" y="1752600"/>
            <a:ext cx="7162800" cy="5105400"/>
          </a:xfrm>
        </p:spPr>
        <p:txBody>
          <a:bodyPr>
            <a:normAutofit fontScale="92500"/>
          </a:bodyPr>
          <a:lstStyle/>
          <a:p>
            <a:pPr>
              <a:buNone/>
            </a:pPr>
            <a:r>
              <a:rPr lang="en-US" dirty="0" smtClean="0"/>
              <a:t>Participants’ understanding of functions was enhanced by:</a:t>
            </a:r>
          </a:p>
          <a:p>
            <a:r>
              <a:rPr lang="en-US" dirty="0"/>
              <a:t>Starting with </a:t>
            </a:r>
            <a:r>
              <a:rPr lang="en-US" dirty="0" smtClean="0"/>
              <a:t>sequences—non-continuous</a:t>
            </a:r>
            <a:r>
              <a:rPr lang="en-US" dirty="0"/>
              <a:t>, discrete functions of the natural numbers—before examining related continuous functions (e.g., arithmetic sequences and linear functions, geometric sequences and exponential functions</a:t>
            </a:r>
            <a:r>
              <a:rPr lang="en-US" dirty="0" smtClean="0"/>
              <a:t>)</a:t>
            </a:r>
          </a:p>
          <a:p>
            <a:pPr lvl="0"/>
            <a:r>
              <a:rPr lang="en-US" dirty="0"/>
              <a:t>Using contexts that could be revisited to develop new ideas while drawing upon strategic ways of thinking that were established through previous experiences with the same contexts (e.g., similar logos, staircase scenarios)</a:t>
            </a:r>
          </a:p>
          <a:p>
            <a:r>
              <a:rPr lang="en-US" dirty="0"/>
              <a:t>Writing symbolic descriptions that first attended to the </a:t>
            </a:r>
            <a:r>
              <a:rPr lang="en-US" u="sng" dirty="0"/>
              <a:t>features</a:t>
            </a:r>
            <a:r>
              <a:rPr lang="en-US" dirty="0"/>
              <a:t> of the context, rather than the </a:t>
            </a:r>
            <a:r>
              <a:rPr lang="en-US" u="sng" dirty="0"/>
              <a:t>standard form</a:t>
            </a:r>
            <a:r>
              <a:rPr lang="en-US" dirty="0"/>
              <a:t> of the function equation (e.g., y = 4x + 1 and y = x</a:t>
            </a:r>
            <a:r>
              <a:rPr lang="en-US" dirty="0">
                <a:sym typeface="Symbol"/>
              </a:rPr>
              <a:t></a:t>
            </a:r>
            <a:r>
              <a:rPr lang="en-US" dirty="0"/>
              <a:t>4 + 1 attend to different ways of visualizing the </a:t>
            </a:r>
            <a:r>
              <a:rPr lang="en-US" i="1" dirty="0"/>
              <a:t>Growing Dots</a:t>
            </a:r>
            <a:r>
              <a:rPr lang="en-US" dirty="0"/>
              <a:t> pattern, whereas the standard form for linear data, y = </a:t>
            </a:r>
            <a:r>
              <a:rPr lang="en-US" dirty="0" err="1"/>
              <a:t>mx</a:t>
            </a:r>
            <a:r>
              <a:rPr lang="en-US" dirty="0"/>
              <a:t> + b, does </a:t>
            </a:r>
            <a:r>
              <a:rPr lang="en-US" dirty="0" smtClean="0"/>
              <a:t>not)</a:t>
            </a:r>
          </a:p>
          <a:p>
            <a:endParaRPr lang="en-US" dirty="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Participants understanding of functions was enhanced by:</a:t>
            </a:r>
          </a:p>
          <a:p>
            <a:pPr lvl="0"/>
            <a:r>
              <a:rPr lang="en-US" dirty="0" smtClean="0"/>
              <a:t>Making </a:t>
            </a:r>
            <a:r>
              <a:rPr lang="en-US" dirty="0"/>
              <a:t>connections between the visual patterns of growth, verbal descriptions of those patterns of growth, data tables viewed in ways that highlight that growth (e.g., difference columns), and equations written to capture the various depictions of </a:t>
            </a:r>
            <a:r>
              <a:rPr lang="en-US" dirty="0" smtClean="0"/>
              <a:t>growth</a:t>
            </a:r>
          </a:p>
          <a:p>
            <a:pPr lvl="0"/>
            <a:r>
              <a:rPr lang="en-US" dirty="0" smtClean="0"/>
              <a:t>Developing underpinnings of Calculus relating rates of change (derivatives) and accumulated change (integrals)</a:t>
            </a:r>
            <a:endParaRPr lang="en-US" dirty="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2438400" y="1828800"/>
            <a:ext cx="6248400" cy="4800600"/>
          </a:xfrm>
        </p:spPr>
        <p:txBody>
          <a:bodyPr>
            <a:normAutofit fontScale="70000" lnSpcReduction="20000"/>
          </a:bodyPr>
          <a:lstStyle/>
          <a:p>
            <a:pPr>
              <a:buNone/>
            </a:pPr>
            <a:r>
              <a:rPr lang="en-US" dirty="0" smtClean="0"/>
              <a:t>Participants understanding of functions was enhanced by:</a:t>
            </a:r>
          </a:p>
          <a:p>
            <a:pPr lvl="0">
              <a:buNone/>
            </a:pPr>
            <a:r>
              <a:rPr lang="en-US" dirty="0" smtClean="0"/>
              <a:t>Developing </a:t>
            </a:r>
            <a:r>
              <a:rPr lang="en-US" dirty="0"/>
              <a:t>a </a:t>
            </a:r>
            <a:r>
              <a:rPr lang="en-US" u="sng" dirty="0"/>
              <a:t>dynamic</a:t>
            </a:r>
            <a:r>
              <a:rPr lang="en-US" dirty="0"/>
              <a:t> view of functions, moving beyond a </a:t>
            </a:r>
            <a:r>
              <a:rPr lang="en-US" u="sng" dirty="0"/>
              <a:t>static</a:t>
            </a:r>
            <a:r>
              <a:rPr lang="en-US" dirty="0"/>
              <a:t> view  </a:t>
            </a:r>
          </a:p>
          <a:p>
            <a:r>
              <a:rPr lang="en-US" i="1" dirty="0"/>
              <a:t>Static view</a:t>
            </a:r>
            <a:r>
              <a:rPr lang="en-US" dirty="0"/>
              <a:t>:</a:t>
            </a:r>
          </a:p>
          <a:p>
            <a:pPr lvl="1"/>
            <a:r>
              <a:rPr lang="en-US" dirty="0"/>
              <a:t>Focus on </a:t>
            </a:r>
            <a:r>
              <a:rPr lang="en-US" dirty="0" smtClean="0"/>
              <a:t>form :  </a:t>
            </a:r>
            <a:r>
              <a:rPr lang="en-US" dirty="0"/>
              <a:t>equation looks </a:t>
            </a:r>
            <a:r>
              <a:rPr lang="en-US" dirty="0" smtClean="0"/>
              <a:t>like y=</a:t>
            </a:r>
            <a:r>
              <a:rPr lang="en-US" dirty="0" err="1" smtClean="0"/>
              <a:t>mx</a:t>
            </a:r>
            <a:r>
              <a:rPr lang="en-US" dirty="0" smtClean="0"/>
              <a:t> +b or y=ax</a:t>
            </a:r>
            <a:r>
              <a:rPr lang="en-US" baseline="30000" dirty="0" smtClean="0"/>
              <a:t>2</a:t>
            </a:r>
            <a:r>
              <a:rPr lang="en-US" dirty="0" smtClean="0"/>
              <a:t> +</a:t>
            </a:r>
            <a:r>
              <a:rPr lang="en-US" dirty="0" err="1" smtClean="0"/>
              <a:t>bx</a:t>
            </a:r>
            <a:r>
              <a:rPr lang="en-US" dirty="0" smtClean="0"/>
              <a:t> +c or y=</a:t>
            </a:r>
            <a:r>
              <a:rPr lang="en-US" dirty="0" err="1" smtClean="0"/>
              <a:t>ab</a:t>
            </a:r>
            <a:r>
              <a:rPr lang="en-US" baseline="30000" dirty="0" err="1" smtClean="0"/>
              <a:t>x</a:t>
            </a:r>
            <a:endParaRPr lang="en-US" baseline="30000" dirty="0"/>
          </a:p>
          <a:p>
            <a:pPr lvl="1"/>
            <a:r>
              <a:rPr lang="en-US" dirty="0"/>
              <a:t>Focus on shape of graph (leading to the misconception that every “u-shaped” graph is quadratic, or an increasing, concave up piece of a graph is exponential) </a:t>
            </a:r>
          </a:p>
          <a:p>
            <a:pPr lvl="1"/>
            <a:r>
              <a:rPr lang="en-US" dirty="0"/>
              <a:t>Function treated as a collection of individual points (e.g., evaluate f(x) at x = 2) </a:t>
            </a:r>
          </a:p>
          <a:p>
            <a:r>
              <a:rPr lang="en-US" i="1" dirty="0"/>
              <a:t>Dynamic view</a:t>
            </a:r>
            <a:r>
              <a:rPr lang="en-US" dirty="0"/>
              <a:t>:</a:t>
            </a:r>
          </a:p>
          <a:p>
            <a:pPr lvl="1"/>
            <a:r>
              <a:rPr lang="en-US" dirty="0"/>
              <a:t>Focus on descriptions of </a:t>
            </a:r>
            <a:r>
              <a:rPr lang="en-US" dirty="0" smtClean="0"/>
              <a:t>how functions change </a:t>
            </a:r>
            <a:r>
              <a:rPr lang="en-US" dirty="0"/>
              <a:t>(e.g., decreasing at a constant rate, increasing at a decreasing rate</a:t>
            </a:r>
            <a:r>
              <a:rPr lang="en-US" dirty="0" smtClean="0"/>
              <a:t>) and rates of change (e.g., a quadratic grows linearly)</a:t>
            </a:r>
            <a:endParaRPr lang="en-US" dirty="0"/>
          </a:p>
          <a:p>
            <a:pPr lvl="1"/>
            <a:r>
              <a:rPr lang="en-US" dirty="0"/>
              <a:t>Function treated as the relationship among a collection of points</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hlinkClick r:id="rId2"/>
              </a:rPr>
              <a:t>Barbara.Kuehl@slcschools.org</a:t>
            </a:r>
            <a:endParaRPr lang="en-US" dirty="0" smtClean="0"/>
          </a:p>
          <a:p>
            <a:r>
              <a:rPr lang="en-US" dirty="0" smtClean="0">
                <a:hlinkClick r:id="rId3"/>
              </a:rPr>
              <a:t>scott@mathed.byu.edu</a:t>
            </a:r>
            <a:endParaRPr lang="en-US" dirty="0" smtClean="0"/>
          </a:p>
          <a:p>
            <a:r>
              <a:rPr lang="en-US" dirty="0" smtClean="0">
                <a:hlinkClick r:id="rId4"/>
              </a:rPr>
              <a:t>Joleigh.Honey@slc.k12.ut.us</a:t>
            </a:r>
            <a:endParaRPr lang="en-US" dirty="0" smtClean="0"/>
          </a:p>
          <a:p>
            <a:r>
              <a:rPr lang="en-US" dirty="0" err="1" smtClean="0">
                <a:hlinkClick r:id="rId5"/>
              </a:rPr>
              <a:t>janet.sutorius@</a:t>
            </a:r>
            <a:r>
              <a:rPr lang="en-US" err="1" smtClean="0">
                <a:hlinkClick r:id="rId5"/>
              </a:rPr>
              <a:t>juab</a:t>
            </a:r>
            <a:r>
              <a:rPr lang="en-US" smtClean="0">
                <a:hlinkClick r:id="rId5"/>
              </a:rPr>
              <a:t>.k12.ut.us</a:t>
            </a:r>
            <a:endParaRPr lang="en-US" smtClean="0"/>
          </a:p>
          <a:p>
            <a:endParaRPr lang="en-US"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67" dirty="0" smtClean="0"/>
              <a:t>Vision and History of Utah State Office of Education Professional Development Projects in Secondary Mathematics</a:t>
            </a:r>
            <a:endParaRPr lang="en-US" sz="2667" dirty="0"/>
          </a:p>
        </p:txBody>
      </p:sp>
      <p:sp>
        <p:nvSpPr>
          <p:cNvPr id="3" name="Content Placeholder 2"/>
          <p:cNvSpPr>
            <a:spLocks noGrp="1"/>
          </p:cNvSpPr>
          <p:nvPr>
            <p:ph idx="1"/>
          </p:nvPr>
        </p:nvSpPr>
        <p:spPr/>
        <p:txBody>
          <a:bodyPr/>
          <a:lstStyle/>
          <a:p>
            <a:r>
              <a:rPr lang="en-US" dirty="0" smtClean="0"/>
              <a:t>Professional development seminar for teachers to experience mathematical content in a new way.</a:t>
            </a:r>
          </a:p>
          <a:p>
            <a:r>
              <a:rPr lang="en-US" dirty="0" smtClean="0"/>
              <a:t>Each PD consists of 8 - 10 three-hour sessions with readings and assignments.</a:t>
            </a:r>
          </a:p>
          <a:p>
            <a:r>
              <a:rPr lang="en-US" dirty="0" smtClean="0"/>
              <a:t>Each session has a pedagogical goal and a mathematical goal.</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67" dirty="0" smtClean="0"/>
              <a:t>Vision and History of Utah State Office of Education Professional Development Projects in Secondary Mathematics</a:t>
            </a:r>
            <a:endParaRPr lang="en-US" sz="2667" dirty="0"/>
          </a:p>
        </p:txBody>
      </p:sp>
      <p:sp>
        <p:nvSpPr>
          <p:cNvPr id="3" name="Content Placeholder 2"/>
          <p:cNvSpPr>
            <a:spLocks noGrp="1"/>
          </p:cNvSpPr>
          <p:nvPr>
            <p:ph idx="1"/>
          </p:nvPr>
        </p:nvSpPr>
        <p:spPr>
          <a:xfrm>
            <a:off x="2438400" y="2286000"/>
            <a:ext cx="6248400" cy="4114800"/>
          </a:xfrm>
        </p:spPr>
        <p:txBody>
          <a:bodyPr>
            <a:normAutofit lnSpcReduction="10000"/>
          </a:bodyPr>
          <a:lstStyle/>
          <a:p>
            <a:pPr>
              <a:buNone/>
            </a:pPr>
            <a:r>
              <a:rPr lang="en-US" sz="2800" i="1" dirty="0" smtClean="0"/>
              <a:t>PD Goals</a:t>
            </a:r>
          </a:p>
          <a:p>
            <a:r>
              <a:rPr lang="en-US" dirty="0" smtClean="0"/>
              <a:t>To develop mathematical understanding based upon connecting various representations-algebraic, geometric, numeric, graphical, story contexts</a:t>
            </a:r>
          </a:p>
          <a:p>
            <a:r>
              <a:rPr lang="en-US" dirty="0" smtClean="0"/>
              <a:t>To experience problem-based pedagogy with discussion of rich tasks designed to elicit big mathematical ideas</a:t>
            </a:r>
          </a:p>
          <a:p>
            <a:r>
              <a:rPr lang="en-US" dirty="0" smtClean="0"/>
              <a:t>To challenge the procedural view of doing mathematics and develop a more relational view</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Today’s Session</a:t>
            </a:r>
            <a:endParaRPr lang="en-US" dirty="0"/>
          </a:p>
        </p:txBody>
      </p:sp>
      <p:sp>
        <p:nvSpPr>
          <p:cNvPr id="3" name="Content Placeholder 2"/>
          <p:cNvSpPr>
            <a:spLocks noGrp="1"/>
          </p:cNvSpPr>
          <p:nvPr>
            <p:ph idx="1"/>
          </p:nvPr>
        </p:nvSpPr>
        <p:spPr>
          <a:xfrm>
            <a:off x="2209800" y="2286000"/>
            <a:ext cx="6324600" cy="3840163"/>
          </a:xfrm>
        </p:spPr>
        <p:txBody>
          <a:bodyPr wrap="square">
            <a:normAutofit lnSpcReduction="10000"/>
          </a:bodyPr>
          <a:lstStyle/>
          <a:p>
            <a:r>
              <a:rPr lang="en-US" dirty="0" smtClean="0"/>
              <a:t>Engage in a portion of the “Focus on Functions” PD related to the Common Core State Standards</a:t>
            </a:r>
          </a:p>
          <a:p>
            <a:r>
              <a:rPr lang="en-US" dirty="0" smtClean="0"/>
              <a:t>Consider the implications of adopting the Common Core State Standards with the perspective of </a:t>
            </a:r>
            <a:r>
              <a:rPr lang="en-US" dirty="0" err="1" smtClean="0"/>
              <a:t>NCTM’s</a:t>
            </a:r>
            <a:r>
              <a:rPr lang="en-US" dirty="0" smtClean="0"/>
              <a:t> high school focus on reasoning and sense making</a:t>
            </a:r>
          </a:p>
          <a:p>
            <a:endParaRPr lang="en-US" dirty="0" smtClean="0"/>
          </a:p>
          <a:p>
            <a:pPr>
              <a:buNone/>
            </a:pPr>
            <a:r>
              <a:rPr lang="en-US" b="1" i="1" dirty="0" smtClean="0">
                <a:latin typeface="Baskerville"/>
                <a:cs typeface="Baskerville"/>
              </a:rPr>
              <a:t>   “These standards are not intended to be         new names for old ways of doing  business.” </a:t>
            </a:r>
            <a:r>
              <a:rPr lang="en-US" dirty="0" smtClean="0">
                <a:latin typeface="Baskerville"/>
                <a:cs typeface="Baskerville"/>
              </a:rPr>
              <a:t>(CCSS)</a:t>
            </a:r>
            <a:endParaRPr lang="en-US" dirty="0">
              <a:latin typeface="Baskerville"/>
              <a:cs typeface="Baskerville"/>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Sorting Task</a:t>
            </a:r>
            <a:endParaRPr lang="en-US" dirty="0"/>
          </a:p>
        </p:txBody>
      </p:sp>
      <p:sp>
        <p:nvSpPr>
          <p:cNvPr id="3" name="Content Placeholder 2"/>
          <p:cNvSpPr>
            <a:spLocks noGrp="1"/>
          </p:cNvSpPr>
          <p:nvPr>
            <p:ph idx="1"/>
          </p:nvPr>
        </p:nvSpPr>
        <p:spPr/>
        <p:txBody>
          <a:bodyPr/>
          <a:lstStyle/>
          <a:p>
            <a:r>
              <a:rPr lang="en-US" dirty="0" smtClean="0"/>
              <a:t>Share categories.</a:t>
            </a:r>
          </a:p>
          <a:p>
            <a:r>
              <a:rPr lang="en-US" dirty="0" smtClean="0"/>
              <a:t>Sources of statements represent two decades of mathematics education reform.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Standards for Mathematical Practice</a:t>
            </a:r>
            <a:endParaRPr lang="en-US" dirty="0"/>
          </a:p>
        </p:txBody>
      </p:sp>
      <p:sp>
        <p:nvSpPr>
          <p:cNvPr id="5" name="Content Placeholder 4"/>
          <p:cNvSpPr>
            <a:spLocks noGrp="1"/>
          </p:cNvSpPr>
          <p:nvPr>
            <p:ph sz="half" idx="1"/>
          </p:nvPr>
        </p:nvSpPr>
        <p:spPr>
          <a:xfrm>
            <a:off x="2133600" y="1905000"/>
            <a:ext cx="6705600" cy="4724400"/>
          </a:xfrm>
        </p:spPr>
        <p:txBody>
          <a:bodyPr>
            <a:noAutofit/>
          </a:bodyPr>
          <a:lstStyle/>
          <a:p>
            <a:pPr>
              <a:lnSpc>
                <a:spcPts val="2000"/>
              </a:lnSpc>
              <a:spcBef>
                <a:spcPts val="1200"/>
              </a:spcBef>
            </a:pPr>
            <a:r>
              <a:rPr lang="en-US" sz="2400" dirty="0" smtClean="0"/>
              <a:t>Make sense of problems and persevere in solving them.</a:t>
            </a:r>
          </a:p>
          <a:p>
            <a:pPr>
              <a:lnSpc>
                <a:spcPts val="2000"/>
              </a:lnSpc>
              <a:spcBef>
                <a:spcPts val="1200"/>
              </a:spcBef>
            </a:pPr>
            <a:r>
              <a:rPr lang="en-US" sz="2400" dirty="0" smtClean="0"/>
              <a:t>Reason abstractly and quantitatively.</a:t>
            </a:r>
          </a:p>
          <a:p>
            <a:pPr>
              <a:lnSpc>
                <a:spcPts val="2000"/>
              </a:lnSpc>
              <a:spcBef>
                <a:spcPts val="1200"/>
              </a:spcBef>
            </a:pPr>
            <a:r>
              <a:rPr lang="en-US" sz="2400" dirty="0" smtClean="0"/>
              <a:t>Construct viable arguments and critique the reasoning of others.</a:t>
            </a:r>
          </a:p>
          <a:p>
            <a:pPr>
              <a:lnSpc>
                <a:spcPts val="2000"/>
              </a:lnSpc>
              <a:spcBef>
                <a:spcPts val="1200"/>
              </a:spcBef>
            </a:pPr>
            <a:r>
              <a:rPr lang="en-US" sz="2400" dirty="0" smtClean="0"/>
              <a:t>Model with mathematics.</a:t>
            </a:r>
          </a:p>
          <a:p>
            <a:pPr>
              <a:lnSpc>
                <a:spcPts val="2000"/>
              </a:lnSpc>
              <a:spcBef>
                <a:spcPts val="1200"/>
              </a:spcBef>
            </a:pPr>
            <a:r>
              <a:rPr lang="en-US" sz="2400" dirty="0" smtClean="0"/>
              <a:t>Use appropriate tools strategically.</a:t>
            </a:r>
          </a:p>
          <a:p>
            <a:pPr>
              <a:lnSpc>
                <a:spcPts val="2000"/>
              </a:lnSpc>
              <a:spcBef>
                <a:spcPts val="1200"/>
              </a:spcBef>
            </a:pPr>
            <a:r>
              <a:rPr lang="en-US" sz="2400" dirty="0" smtClean="0"/>
              <a:t>Attend to precision.</a:t>
            </a:r>
          </a:p>
          <a:p>
            <a:pPr>
              <a:lnSpc>
                <a:spcPts val="2000"/>
              </a:lnSpc>
              <a:spcBef>
                <a:spcPts val="1200"/>
              </a:spcBef>
            </a:pPr>
            <a:r>
              <a:rPr lang="en-US" sz="2400" dirty="0" smtClean="0"/>
              <a:t>Look for and make use of structure.</a:t>
            </a:r>
          </a:p>
          <a:p>
            <a:pPr>
              <a:lnSpc>
                <a:spcPts val="2000"/>
              </a:lnSpc>
              <a:spcBef>
                <a:spcPts val="1200"/>
              </a:spcBef>
            </a:pPr>
            <a:r>
              <a:rPr lang="en-US" sz="2400" dirty="0" smtClean="0"/>
              <a:t>Look for and express regularity in repeated reasoning.</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Reasoning and </a:t>
            </a:r>
            <a:br>
              <a:rPr lang="en-US" dirty="0" smtClean="0"/>
            </a:br>
            <a:r>
              <a:rPr lang="en-US" dirty="0" smtClean="0"/>
              <a:t>Sense Making </a:t>
            </a:r>
            <a:r>
              <a:rPr lang="en-US" sz="3556" dirty="0" smtClean="0"/>
              <a:t>(NCTM 2009)</a:t>
            </a:r>
            <a:endParaRPr lang="en-US" sz="3556" dirty="0"/>
          </a:p>
        </p:txBody>
      </p:sp>
      <p:sp>
        <p:nvSpPr>
          <p:cNvPr id="5" name="Content Placeholder 4"/>
          <p:cNvSpPr>
            <a:spLocks noGrp="1"/>
          </p:cNvSpPr>
          <p:nvPr>
            <p:ph sz="half" idx="1"/>
          </p:nvPr>
        </p:nvSpPr>
        <p:spPr>
          <a:xfrm>
            <a:off x="2133600" y="2438400"/>
            <a:ext cx="6705600" cy="4191000"/>
          </a:xfrm>
        </p:spPr>
        <p:txBody>
          <a:bodyPr>
            <a:noAutofit/>
          </a:bodyPr>
          <a:lstStyle/>
          <a:p>
            <a:pPr>
              <a:lnSpc>
                <a:spcPts val="2000"/>
              </a:lnSpc>
              <a:spcBef>
                <a:spcPts val="1200"/>
              </a:spcBef>
            </a:pPr>
            <a:r>
              <a:rPr lang="en-US" sz="2400" dirty="0" smtClean="0"/>
              <a:t>Sense Making:  "We define sense making as developing understanding of a situation, context, or concept by connecting it with existing knowledge.”</a:t>
            </a:r>
          </a:p>
          <a:p>
            <a:pPr>
              <a:lnSpc>
                <a:spcPts val="2000"/>
              </a:lnSpc>
              <a:spcBef>
                <a:spcPts val="1200"/>
              </a:spcBef>
              <a:buNone/>
            </a:pPr>
            <a:endParaRPr lang="en-US" sz="2400" dirty="0" smtClean="0"/>
          </a:p>
          <a:p>
            <a:pPr>
              <a:lnSpc>
                <a:spcPts val="2000"/>
              </a:lnSpc>
              <a:spcBef>
                <a:spcPts val="1200"/>
              </a:spcBef>
            </a:pPr>
            <a:r>
              <a:rPr lang="en-US" sz="2400" dirty="0" smtClean="0"/>
              <a:t>Reasoning: “Reasoning can be thought of as the process of drawing conclusions on the basis of evidence or stated assumptions."</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466</TotalTime>
  <Words>1896</Words>
  <Application>Microsoft Macintosh PowerPoint</Application>
  <PresentationFormat>On-screen Show (4:3)</PresentationFormat>
  <Paragraphs>177</Paragraphs>
  <Slides>40</Slides>
  <Notes>15</Notes>
  <HiddenSlides>0</HiddenSlides>
  <MMClips>0</MMClips>
  <ScaleCrop>false</ScaleCrop>
  <HeadingPairs>
    <vt:vector size="4" baseType="variant">
      <vt:variant>
        <vt:lpstr>Design Template</vt:lpstr>
      </vt:variant>
      <vt:variant>
        <vt:i4>1</vt:i4>
      </vt:variant>
      <vt:variant>
        <vt:lpstr>Slide Titles</vt:lpstr>
      </vt:variant>
      <vt:variant>
        <vt:i4>40</vt:i4>
      </vt:variant>
    </vt:vector>
  </HeadingPairs>
  <TitlesOfParts>
    <vt:vector size="41" baseType="lpstr">
      <vt:lpstr>Mod</vt:lpstr>
      <vt:lpstr>Welcome</vt:lpstr>
      <vt:lpstr>Addressing the Perfect Storm:  Professional development for secondary teachers focused on reasoning and sense-making</vt:lpstr>
      <vt:lpstr>Vision and History of Utah State Office of Education Professional Development Projects in Secondary Mathematics</vt:lpstr>
      <vt:lpstr>Vision and History of Utah State Office of Education Professional Development Projects in Secondary Mathematics</vt:lpstr>
      <vt:lpstr>Vision and History of Utah State Office of Education Professional Development Projects in Secondary Mathematics</vt:lpstr>
      <vt:lpstr>Goals for Today’s Session</vt:lpstr>
      <vt:lpstr>Sorting Task</vt:lpstr>
      <vt:lpstr>Standards for Mathematical Practice</vt:lpstr>
      <vt:lpstr>Reasoning and  Sense Making (NCTM 2009)</vt:lpstr>
      <vt:lpstr>Content from the Common Core</vt:lpstr>
      <vt:lpstr>Content from the Common Core</vt:lpstr>
      <vt:lpstr>Sources for Tasks</vt:lpstr>
      <vt:lpstr>Growing Dots</vt:lpstr>
      <vt:lpstr>Your Strategies</vt:lpstr>
      <vt:lpstr>Reasoning and  Sense Making</vt:lpstr>
      <vt:lpstr>Perspectives on Functions</vt:lpstr>
      <vt:lpstr>Participant Strategies:  A Correspondence Structuring</vt:lpstr>
      <vt:lpstr>Participant Strategies:  A Covariation Structuring</vt:lpstr>
      <vt:lpstr>Participant Strategies:  A Correspondence and Covariation Structuring</vt:lpstr>
      <vt:lpstr>Regina’s Logo</vt:lpstr>
      <vt:lpstr>Your Strategies</vt:lpstr>
      <vt:lpstr>Strategy</vt:lpstr>
      <vt:lpstr>Strategy</vt:lpstr>
      <vt:lpstr>Strategy</vt:lpstr>
      <vt:lpstr>Schemel’s Logo</vt:lpstr>
      <vt:lpstr>Your Strategies</vt:lpstr>
      <vt:lpstr>Strategy</vt:lpstr>
      <vt:lpstr>Strategy</vt:lpstr>
      <vt:lpstr>Strategy</vt:lpstr>
      <vt:lpstr>Strategy</vt:lpstr>
      <vt:lpstr>Jayson’s Logo</vt:lpstr>
      <vt:lpstr>Your Strategies</vt:lpstr>
      <vt:lpstr>Strategy</vt:lpstr>
      <vt:lpstr>Strategy</vt:lpstr>
      <vt:lpstr>Conclusions</vt:lpstr>
      <vt:lpstr>Conclusions</vt:lpstr>
      <vt:lpstr>Conclusions</vt:lpstr>
      <vt:lpstr>Conclusions</vt:lpstr>
      <vt:lpstr>Contact Information</vt:lpstr>
      <vt:lpstr>Slide 40</vt:lpstr>
    </vt:vector>
  </TitlesOfParts>
  <Company>Salt Lake City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Connecting the Dots: Mathematical Tasks to Build an Understanding of Functions</dc:title>
  <dc:creator>SLCSD User</dc:creator>
  <cp:lastModifiedBy>BYU Math Ed</cp:lastModifiedBy>
  <cp:revision>53</cp:revision>
  <dcterms:created xsi:type="dcterms:W3CDTF">2012-05-08T03:35:32Z</dcterms:created>
  <dcterms:modified xsi:type="dcterms:W3CDTF">2012-05-08T03:36:00Z</dcterms:modified>
</cp:coreProperties>
</file>